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63" r:id="rId2"/>
    <p:sldMasterId id="2147483865" r:id="rId3"/>
  </p:sldMasterIdLst>
  <p:notesMasterIdLst>
    <p:notesMasterId r:id="rId24"/>
  </p:notesMasterIdLst>
  <p:sldIdLst>
    <p:sldId id="256" r:id="rId4"/>
    <p:sldId id="283" r:id="rId5"/>
    <p:sldId id="284" r:id="rId6"/>
    <p:sldId id="285" r:id="rId7"/>
    <p:sldId id="267" r:id="rId8"/>
    <p:sldId id="276" r:id="rId9"/>
    <p:sldId id="294" r:id="rId10"/>
    <p:sldId id="292" r:id="rId11"/>
    <p:sldId id="278" r:id="rId12"/>
    <p:sldId id="272" r:id="rId13"/>
    <p:sldId id="291" r:id="rId14"/>
    <p:sldId id="296" r:id="rId15"/>
    <p:sldId id="297" r:id="rId16"/>
    <p:sldId id="279" r:id="rId17"/>
    <p:sldId id="298" r:id="rId18"/>
    <p:sldId id="299" r:id="rId19"/>
    <p:sldId id="290" r:id="rId20"/>
    <p:sldId id="289" r:id="rId21"/>
    <p:sldId id="288"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B110A-8B85-45F9-A99B-1ABCF82C7961}" type="datetimeFigureOut">
              <a:rPr lang="en-US" smtClean="0"/>
              <a:t>7/3/2023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6227A-C7A2-41F1-B547-0D9AE0DFB9BD}" type="slidenum">
              <a:rPr lang="en-US" smtClean="0"/>
              <a:t>‹#›</a:t>
            </a:fld>
            <a:endParaRPr lang="en-US"/>
          </a:p>
        </p:txBody>
      </p:sp>
    </p:spTree>
    <p:extLst>
      <p:ext uri="{BB962C8B-B14F-4D97-AF65-F5344CB8AC3E}">
        <p14:creationId xmlns:p14="http://schemas.microsoft.com/office/powerpoint/2010/main" val="436403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395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smtClean="0"/>
              <a:t>Click to edit Master title style</a:t>
            </a:r>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smtClean="0"/>
              <a:t>Click to edit Master subtitle style</a:t>
            </a:r>
            <a:endParaRPr/>
          </a:p>
        </p:txBody>
      </p:sp>
    </p:spTree>
    <p:extLst>
      <p:ext uri="{BB962C8B-B14F-4D97-AF65-F5344CB8AC3E}">
        <p14:creationId xmlns:p14="http://schemas.microsoft.com/office/powerpoint/2010/main" val="32584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960133" y="2275800"/>
            <a:ext cx="3679600" cy="23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60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smtClean="0"/>
              <a:t>Click to edit Master title style</a:t>
            </a:r>
            <a:endParaRPr/>
          </a:p>
        </p:txBody>
      </p:sp>
    </p:spTree>
    <p:extLst>
      <p:ext uri="{BB962C8B-B14F-4D97-AF65-F5344CB8AC3E}">
        <p14:creationId xmlns:p14="http://schemas.microsoft.com/office/powerpoint/2010/main" val="85133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pPr lvl="0"/>
            <a:r>
              <a:rPr lang="en-US" smtClean="0"/>
              <a:t>Click to edit Master text styles</a:t>
            </a:r>
          </a:p>
        </p:txBody>
      </p:sp>
    </p:spTree>
    <p:extLst>
      <p:ext uri="{BB962C8B-B14F-4D97-AF65-F5344CB8AC3E}">
        <p14:creationId xmlns:p14="http://schemas.microsoft.com/office/powerpoint/2010/main" val="28318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r>
              <a:rPr lang="en-US" smtClean="0"/>
              <a:t>Click to edit Master subtitle style</a:t>
            </a:r>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r>
              <a:rPr lang="en-US" smtClean="0"/>
              <a:t>Click to edit Master subtitle style</a:t>
            </a:r>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r>
              <a:rPr lang="en-US" smtClean="0"/>
              <a:t>Click to edit Master subtitle style</a:t>
            </a:r>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r>
              <a:rPr lang="en-US" smtClean="0"/>
              <a:t>Click to edit Master subtitle style</a:t>
            </a:r>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215808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2631063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1804677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r>
              <a:rPr lang="en-US" smtClean="0"/>
              <a:t>Click to edit Master subtitle style</a:t>
            </a:r>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r>
              <a:rPr lang="en-US" smtClean="0"/>
              <a:t>Click to edit Master subtitle style</a:t>
            </a:r>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3239241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smtClean="0"/>
              <a:t>Click to edit Master title style</a:t>
            </a:r>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r>
              <a:rPr lang="en-US" smtClean="0"/>
              <a:t>Click to edit Master subtitle style</a:t>
            </a:r>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1596152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smtClean="0"/>
              <a:t>Click to edit Master title style</a:t>
            </a:r>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smtClean="0"/>
              <a:t>Click to edit Master subtitle style</a:t>
            </a:r>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lt2"/>
                </a:solidFill>
                <a:latin typeface="Fira Sans Condensed Light"/>
                <a:ea typeface="Fira Sans Condensed Light"/>
                <a:cs typeface="Fira Sans Condensed Light"/>
                <a:sym typeface="Fira Sans Condensed Light"/>
              </a:rPr>
              <a:t>CREDITS: This presentation template was created by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2"/>
                </a:solidFill>
                <a:latin typeface="Fira Sans Condensed Light"/>
                <a:ea typeface="Fira Sans Condensed Light"/>
                <a:cs typeface="Fira Sans Condensed Light"/>
                <a:sym typeface="Fira Sans Condensed Light"/>
              </a:rPr>
              <a:t>, including icons by </a:t>
            </a:r>
            <a:r>
              <a:rPr lang="en" sz="12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2"/>
                </a:solidFill>
                <a:latin typeface="Fira Sans Condensed Light"/>
                <a:ea typeface="Fira Sans Condensed Light"/>
                <a:cs typeface="Fira Sans Condensed Light"/>
                <a:sym typeface="Fira Sans Condensed Light"/>
              </a:rPr>
              <a:t>, and infographics &amp; images by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lt2"/>
                </a:solidFill>
                <a:latin typeface="Fira Sans Condensed Light"/>
                <a:ea typeface="Fira Sans Condensed Light"/>
                <a:cs typeface="Fira Sans Condensed Light"/>
                <a:sym typeface="Fira Sans Condensed Light"/>
              </a:rPr>
              <a:t>. </a:t>
            </a:r>
            <a:endParaRPr sz="1200">
              <a:solidFill>
                <a:schemeClr val="lt2"/>
              </a:solidFill>
              <a:latin typeface="Fira Sans Condensed Light"/>
              <a:ea typeface="Fira Sans Condensed Light"/>
              <a:cs typeface="Fira Sans Condensed Light"/>
              <a:sym typeface="Fira Sans Condensed Light"/>
            </a:endParaRPr>
          </a:p>
          <a:p>
            <a:pPr marL="0" lvl="0" indent="0" algn="ctr" rtl="0">
              <a:spcBef>
                <a:spcPts val="400"/>
              </a:spcBef>
              <a:spcAft>
                <a:spcPts val="0"/>
              </a:spcAft>
              <a:buNone/>
            </a:pPr>
            <a:endParaRPr sz="120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92395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2879882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C61CA4FC-85EA-4C30-B6B9-EB9B7883C3B5}" type="datetimeFigureOut">
              <a:rPr lang="en-US" smtClean="0"/>
              <a:t>7/3/2023</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CF0EF6C1-60E5-4ECD-8EC0-23EB3492408F}" type="slidenum">
              <a:rPr lang="en-US" smtClean="0"/>
              <a:t>‹#›</a:t>
            </a:fld>
            <a:endParaRPr lang="en-US"/>
          </a:p>
        </p:txBody>
      </p:sp>
    </p:spTree>
    <p:extLst>
      <p:ext uri="{BB962C8B-B14F-4D97-AF65-F5344CB8AC3E}">
        <p14:creationId xmlns:p14="http://schemas.microsoft.com/office/powerpoint/2010/main" val="339734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Tree>
    <p:extLst>
      <p:ext uri="{BB962C8B-B14F-4D97-AF65-F5344CB8AC3E}">
        <p14:creationId xmlns:p14="http://schemas.microsoft.com/office/powerpoint/2010/main" val="502644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C61CA4FC-85EA-4C30-B6B9-EB9B7883C3B5}" type="datetimeFigureOut">
              <a:rPr lang="en-US" smtClean="0"/>
              <a:t>7/3/2023</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CF0EF6C1-60E5-4ECD-8EC0-23EB3492408F}" type="slidenum">
              <a:rPr lang="en-US" smtClean="0"/>
              <a:t>‹#›</a:t>
            </a:fld>
            <a:endParaRPr lang="en-US"/>
          </a:p>
        </p:txBody>
      </p:sp>
    </p:spTree>
    <p:extLst>
      <p:ext uri="{BB962C8B-B14F-4D97-AF65-F5344CB8AC3E}">
        <p14:creationId xmlns:p14="http://schemas.microsoft.com/office/powerpoint/2010/main" val="1829091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97"/>
        <p:cNvGrpSpPr/>
        <p:nvPr/>
      </p:nvGrpSpPr>
      <p:grpSpPr>
        <a:xfrm>
          <a:off x="0" y="0"/>
          <a:ext cx="0" cy="0"/>
          <a:chOff x="0" y="0"/>
          <a:chExt cx="0" cy="0"/>
        </a:xfrm>
      </p:grpSpPr>
    </p:spTree>
    <p:extLst>
      <p:ext uri="{BB962C8B-B14F-4D97-AF65-F5344CB8AC3E}">
        <p14:creationId xmlns:p14="http://schemas.microsoft.com/office/powerpoint/2010/main" val="3077704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655053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3643352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010098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809737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457001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547998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294647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34519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pPr lvl="0"/>
            <a:r>
              <a:rPr lang="en-US" smtClean="0"/>
              <a:t>Click to edit Master text styles</a:t>
            </a: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537042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963688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960133" y="2275800"/>
            <a:ext cx="3679600" cy="23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60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1723179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3941309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361972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3225903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968596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247918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875357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5154993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algn="ctr">
              <a:spcBef>
                <a:spcPts val="400"/>
              </a:spcBef>
              <a:buClr>
                <a:srgbClr val="000000"/>
              </a:buClr>
              <a:buFont typeface="Arial"/>
              <a:buNone/>
            </a:pPr>
            <a:r>
              <a:rPr lang="en" sz="1200" kern="0">
                <a:solidFill>
                  <a:srgbClr val="F3F3F3"/>
                </a:solidFill>
                <a:latin typeface="Fira Sans Condensed Light"/>
                <a:ea typeface="Fira Sans Condensed Light"/>
                <a:cs typeface="Fira Sans Condensed Light"/>
                <a:sym typeface="Fira Sans Condensed Light"/>
              </a:rPr>
              <a:t>CREDITS: This presentation template was created by </a:t>
            </a:r>
            <a:r>
              <a:rPr lang="en" sz="1200" b="1" kern="0">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kern="0">
                <a:solidFill>
                  <a:srgbClr val="F3F3F3"/>
                </a:solidFill>
                <a:latin typeface="Fira Sans Condensed Light"/>
                <a:ea typeface="Fira Sans Condensed Light"/>
                <a:cs typeface="Fira Sans Condensed Light"/>
                <a:sym typeface="Fira Sans Condensed Light"/>
              </a:rPr>
              <a:t>, including icons by </a:t>
            </a:r>
            <a:r>
              <a:rPr lang="en" sz="1200" b="1" kern="0">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kern="0">
                <a:solidFill>
                  <a:srgbClr val="F3F3F3"/>
                </a:solidFill>
                <a:latin typeface="Fira Sans Condensed Light"/>
                <a:ea typeface="Fira Sans Condensed Light"/>
                <a:cs typeface="Fira Sans Condensed Light"/>
                <a:sym typeface="Fira Sans Condensed Light"/>
              </a:rPr>
              <a:t>, and infographics &amp; images by </a:t>
            </a:r>
            <a:r>
              <a:rPr lang="en" sz="1200" b="1" kern="0">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kern="0">
                <a:solidFill>
                  <a:srgbClr val="F3F3F3"/>
                </a:solidFill>
                <a:latin typeface="Fira Sans Condensed Light"/>
                <a:ea typeface="Fira Sans Condensed Light"/>
                <a:cs typeface="Fira Sans Condensed Light"/>
                <a:sym typeface="Fira Sans Condensed Light"/>
              </a:rPr>
              <a:t>. </a:t>
            </a:r>
            <a:endParaRPr sz="1200" kern="0">
              <a:solidFill>
                <a:srgbClr val="F3F3F3"/>
              </a:solidFill>
              <a:latin typeface="Fira Sans Condensed Light"/>
              <a:ea typeface="Fira Sans Condensed Light"/>
              <a:cs typeface="Fira Sans Condensed Light"/>
              <a:sym typeface="Fira Sans Condensed Light"/>
            </a:endParaRPr>
          </a:p>
          <a:p>
            <a:pPr algn="ctr">
              <a:spcBef>
                <a:spcPts val="400"/>
              </a:spcBef>
              <a:buClr>
                <a:srgbClr val="000000"/>
              </a:buClr>
              <a:buFont typeface="Arial"/>
              <a:buNone/>
            </a:pPr>
            <a:endParaRPr sz="1200" kern="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02132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r>
              <a:rPr lang="en-US" smtClean="0"/>
              <a:t>Click to edit Master subtitle style</a:t>
            </a:r>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r>
              <a:rPr lang="en-US" smtClean="0"/>
              <a:t>Click to edit Master subtitle style</a:t>
            </a:r>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r>
              <a:rPr lang="en-US" smtClean="0"/>
              <a:t>Click to edit Master subtitle style</a:t>
            </a:r>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3208288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3328831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888056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248539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46397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smtClean="0"/>
              <a:t>Click to edit Master subtitle style</a:t>
            </a:r>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Tree>
    <p:extLst>
      <p:ext uri="{BB962C8B-B14F-4D97-AF65-F5344CB8AC3E}">
        <p14:creationId xmlns:p14="http://schemas.microsoft.com/office/powerpoint/2010/main" val="285639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smtClean="0"/>
              <a:t>Click to edit Master title style</a:t>
            </a:r>
            <a:endParaRPr/>
          </a:p>
        </p:txBody>
      </p:sp>
    </p:spTree>
    <p:extLst>
      <p:ext uri="{BB962C8B-B14F-4D97-AF65-F5344CB8AC3E}">
        <p14:creationId xmlns:p14="http://schemas.microsoft.com/office/powerpoint/2010/main" val="276869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smtClean="0"/>
              <a:t>Click to edit Master title style</a:t>
            </a:r>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smtClean="0"/>
              <a:t>Click to edit Master subtitle style</a:t>
            </a:r>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65717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2326038789"/>
      </p:ext>
    </p:extLst>
  </p:cSld>
  <p:clrMap bg1="lt1" tx1="dk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3" r:id="rId12"/>
    <p:sldLayoutId id="2147483854" r:id="rId13"/>
    <p:sldLayoutId id="2147483855" r:id="rId14"/>
    <p:sldLayoutId id="2147483856" r:id="rId15"/>
    <p:sldLayoutId id="2147483857" r:id="rId16"/>
    <p:sldLayoutId id="2147483858" r:id="rId17"/>
    <p:sldLayoutId id="2147483859" r:id="rId18"/>
    <p:sldLayoutId id="2147483861" r:id="rId19"/>
    <p:sldLayoutId id="2147483862"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6" name="Google Shape;96;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50294237"/>
      </p:ext>
    </p:extLst>
  </p:cSld>
  <p:clrMap bg1="lt1" tx1="dk1" bg2="dk2" tx2="lt2" accent1="accent1" accent2="accent2" accent3="accent3" accent4="accent4" accent5="accent5" accent6="accent6" hlink="hlink" folHlink="folHlink"/>
  <p:sldLayoutIdLst>
    <p:sldLayoutId id="214748386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2828007773"/>
      </p:ext>
    </p:extLst>
  </p:cSld>
  <p:clrMap bg1="lt1" tx1="dk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Ekiti_State" TargetMode="External"/><Relationship Id="rId13" Type="http://schemas.openxmlformats.org/officeDocument/2006/relationships/hyperlink" Target="https://en.wikipedia.org/wiki/Ogun_State" TargetMode="External"/><Relationship Id="rId18" Type="http://schemas.openxmlformats.org/officeDocument/2006/relationships/image" Target="../media/image8.jpg"/><Relationship Id="rId3" Type="http://schemas.openxmlformats.org/officeDocument/2006/relationships/hyperlink" Target="https://en.wikipedia.org/wiki/Points_of_the_compass" TargetMode="External"/><Relationship Id="rId7" Type="http://schemas.openxmlformats.org/officeDocument/2006/relationships/hyperlink" Target="https://en.wikipedia.org/wiki/Border" TargetMode="External"/><Relationship Id="rId12" Type="http://schemas.openxmlformats.org/officeDocument/2006/relationships/hyperlink" Target="https://en.wikipedia.org/wiki/Delta_State" TargetMode="External"/><Relationship Id="rId17" Type="http://schemas.openxmlformats.org/officeDocument/2006/relationships/hyperlink" Target="https://en.wikipedia.org/wiki/Akure" TargetMode="External"/><Relationship Id="rId2" Type="http://schemas.openxmlformats.org/officeDocument/2006/relationships/hyperlink" Target="https://en.wikipedia.org/wiki/States_of_Nigeria" TargetMode="External"/><Relationship Id="rId16" Type="http://schemas.openxmlformats.org/officeDocument/2006/relationships/hyperlink" Target="https://en.wikipedia.org/wiki/Ondo_State#cite_note-5" TargetMode="External"/><Relationship Id="rId1" Type="http://schemas.openxmlformats.org/officeDocument/2006/relationships/slideLayout" Target="../slideLayouts/slideLayout7.xml"/><Relationship Id="rId6" Type="http://schemas.openxmlformats.org/officeDocument/2006/relationships/hyperlink" Target="https://en.wikipedia.org/wiki/Ondo_State#cite_note-4" TargetMode="External"/><Relationship Id="rId11" Type="http://schemas.openxmlformats.org/officeDocument/2006/relationships/hyperlink" Target="https://en.wikipedia.org/wiki/Edo_State" TargetMode="External"/><Relationship Id="rId5" Type="http://schemas.openxmlformats.org/officeDocument/2006/relationships/hyperlink" Target="https://en.wikipedia.org/wiki/Western_State_(Nigeria)" TargetMode="External"/><Relationship Id="rId15" Type="http://schemas.openxmlformats.org/officeDocument/2006/relationships/hyperlink" Target="https://en.wikipedia.org/wiki/Atlantic_Ocean" TargetMode="External"/><Relationship Id="rId10" Type="http://schemas.openxmlformats.org/officeDocument/2006/relationships/hyperlink" Target="https://en.wikipedia.org/wiki/Kogi_State" TargetMode="External"/><Relationship Id="rId4" Type="http://schemas.openxmlformats.org/officeDocument/2006/relationships/hyperlink" Target="https://en.wikipedia.org/wiki/Nigeria" TargetMode="External"/><Relationship Id="rId9" Type="http://schemas.openxmlformats.org/officeDocument/2006/relationships/hyperlink" Target="https://en.wikipedia.org/wiki/North" TargetMode="External"/><Relationship Id="rId14" Type="http://schemas.openxmlformats.org/officeDocument/2006/relationships/hyperlink" Target="https://en.wikipedia.org/wiki/Osun_Sta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7133" y="290275"/>
            <a:ext cx="8783392" cy="6370975"/>
          </a:xfrm>
          <a:prstGeom prst="rect">
            <a:avLst/>
          </a:prstGeom>
          <a:noFill/>
        </p:spPr>
        <p:txBody>
          <a:bodyPr wrap="square">
            <a:spAutoFit/>
          </a:bodyPr>
          <a:lstStyle/>
          <a:p>
            <a:pPr algn="ctr"/>
            <a:endPar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endParaRPr>
          </a:p>
          <a:p>
            <a:pPr algn="ct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AN ORAL</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i="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PRESENTATION </a:t>
            </a:r>
            <a:br>
              <a:rPr lang="en-US" b="1" i="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ON</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STUDENT INDUSTRIAL WORK EXPERIENCE SCHEME</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(SIWES)</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UNDERTAKEN AT:</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GIS KONSULT</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sz="1600" b="1" i="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(No 44, ADEYI AVENUE BODIJA,IBADAN, OYO STATE)</a:t>
            </a:r>
          </a:p>
          <a:p>
            <a:pPr algn="ctr"/>
            <a:endParaRPr lang="en-US" sz="1600" b="1" i="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endParaRPr>
          </a:p>
          <a:p>
            <a:pPr algn="ctr"/>
            <a:endParaRPr lang="en-US" sz="1600" b="1" i="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endParaRPr>
          </a:p>
          <a:p>
            <a:pPr algn="ct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BY</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OFOBUTU ABIODUN EMMANUEL</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(RSG/17/2833)</a:t>
            </a:r>
          </a:p>
          <a:p>
            <a:pPr algn="ctr"/>
            <a:endPar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endParaRPr>
          </a:p>
          <a:p>
            <a:pPr algn="ct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THE DEPARTMENT OF REMOTE SENSING AND GEOSCIENCE INFORMATION SYSTEM</a:t>
            </a:r>
          </a:p>
          <a:p>
            <a:pPr algn="ct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a:t>
            </a:r>
            <a:b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br>
            <a:r>
              <a:rPr lang="en-US" b="1" dirty="0" smtClean="0">
                <a:solidFill>
                  <a:schemeClr val="accent4"/>
                </a:solidFill>
                <a:effectLst>
                  <a:innerShdw blurRad="63500" dist="50800" dir="13500000">
                    <a:srgbClr val="000000">
                      <a:alpha val="50000"/>
                    </a:srgbClr>
                  </a:innerShdw>
                </a:effectLst>
                <a:latin typeface="Rajdhani" panose="020B0604020202020204" charset="0"/>
                <a:cs typeface="Rajdhani" panose="020B0604020202020204" charset="0"/>
              </a:rPr>
              <a:t>   JANUARY 2023</a:t>
            </a:r>
            <a:endParaRPr lang="en-US" dirty="0">
              <a:solidFill>
                <a:schemeClr val="accent4"/>
              </a:solidFill>
              <a:latin typeface="Rajdhani" panose="020B0604020202020204" charset="0"/>
              <a:cs typeface="Rajdhani" panose="020B0604020202020204" charset="0"/>
            </a:endParaRPr>
          </a:p>
        </p:txBody>
      </p:sp>
      <p:pic>
        <p:nvPicPr>
          <p:cNvPr id="6" name="Picture 5"/>
          <p:cNvPicPr/>
          <p:nvPr/>
        </p:nvPicPr>
        <p:blipFill>
          <a:blip r:embed="rId2"/>
          <a:stretch>
            <a:fillRect/>
          </a:stretch>
        </p:blipFill>
        <p:spPr>
          <a:xfrm>
            <a:off x="1506828" y="290275"/>
            <a:ext cx="1004551" cy="102337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718" y="427821"/>
            <a:ext cx="2572688" cy="628248"/>
          </a:xfrm>
          <a:prstGeom prst="rect">
            <a:avLst/>
          </a:prstGeom>
        </p:spPr>
      </p:pic>
    </p:spTree>
    <p:extLst>
      <p:ext uri="{BB962C8B-B14F-4D97-AF65-F5344CB8AC3E}">
        <p14:creationId xmlns:p14="http://schemas.microsoft.com/office/powerpoint/2010/main" val="484351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77333" y="609600"/>
            <a:ext cx="2130261" cy="2558603"/>
          </a:xfrm>
          <a:prstGeom prst="rect">
            <a:avLst/>
          </a:prstGeom>
        </p:spPr>
        <p:txBody>
          <a:bodyP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dirty="0" smtClean="0">
                <a:solidFill>
                  <a:srgbClr val="FFFFFF"/>
                </a:solidFill>
              </a:rPr>
              <a:t>1.Filling </a:t>
            </a:r>
            <a:r>
              <a:rPr lang="en-US" sz="1800" dirty="0">
                <a:solidFill>
                  <a:srgbClr val="FFFFFF"/>
                </a:solidFill>
              </a:rPr>
              <a:t>the DEM: Fill sink in a surface raster to remove small imperfections from the data</a:t>
            </a:r>
            <a:endParaRPr lang="en-US" sz="1800" b="1" kern="0" dirty="0">
              <a:solidFill>
                <a:srgbClr val="FFFFFF"/>
              </a:solidFill>
              <a:latin typeface="Rajdhani" panose="020B0604020202020204" charset="0"/>
              <a:cs typeface="Rajdhani"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291" y="510918"/>
            <a:ext cx="7903813" cy="5915640"/>
          </a:xfrm>
          <a:prstGeom prst="rect">
            <a:avLst/>
          </a:prstGeom>
        </p:spPr>
      </p:pic>
      <p:sp>
        <p:nvSpPr>
          <p:cNvPr id="5" name="TextBox 4"/>
          <p:cNvSpPr txBox="1"/>
          <p:nvPr/>
        </p:nvSpPr>
        <p:spPr>
          <a:xfrm>
            <a:off x="7315201" y="1189149"/>
            <a:ext cx="4224270" cy="646331"/>
          </a:xfrm>
          <a:prstGeom prst="rect">
            <a:avLst/>
          </a:prstGeom>
          <a:noFill/>
        </p:spPr>
        <p:txBody>
          <a:bodyPr wrap="square" rtlCol="0">
            <a:spAutoFit/>
          </a:bodyPr>
          <a:lstStyle/>
          <a:p>
            <a:pPr lvl="0"/>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799413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txBox="1">
            <a:spLocks/>
          </p:cNvSpPr>
          <p:nvPr/>
        </p:nvSpPr>
        <p:spPr>
          <a:xfrm>
            <a:off x="6091707" y="106710"/>
            <a:ext cx="4912829" cy="97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pPr algn="ctr"/>
            <a:endParaRPr lang="en-US" sz="2000" kern="0" dirty="0"/>
          </a:p>
        </p:txBody>
      </p:sp>
      <p:sp>
        <p:nvSpPr>
          <p:cNvPr id="12" name="Title 4"/>
          <p:cNvSpPr txBox="1">
            <a:spLocks/>
          </p:cNvSpPr>
          <p:nvPr/>
        </p:nvSpPr>
        <p:spPr>
          <a:xfrm>
            <a:off x="1178878" y="5764455"/>
            <a:ext cx="4912829" cy="97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eaLnBrk="1" hangingPunct="1">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pPr algn="ctr"/>
            <a:endParaRPr lang="en-US" sz="2000" kern="0" dirty="0"/>
          </a:p>
        </p:txBody>
      </p:sp>
      <p:sp>
        <p:nvSpPr>
          <p:cNvPr id="4" name="TextBox 3"/>
          <p:cNvSpPr txBox="1"/>
          <p:nvPr/>
        </p:nvSpPr>
        <p:spPr>
          <a:xfrm>
            <a:off x="5715346" y="257946"/>
            <a:ext cx="3940935" cy="369332"/>
          </a:xfrm>
          <a:prstGeom prst="rect">
            <a:avLst/>
          </a:prstGeom>
          <a:noFill/>
        </p:spPr>
        <p:txBody>
          <a:bodyPr wrap="square" rtlCol="0">
            <a:spAutoFit/>
          </a:bodyPr>
          <a:lstStyle/>
          <a:p>
            <a:r>
              <a:rPr lang="en-US" dirty="0" smtClean="0">
                <a:solidFill>
                  <a:srgbClr val="FFFFFF"/>
                </a:solidFill>
              </a:rPr>
              <a:t>Flow direction of </a:t>
            </a:r>
            <a:r>
              <a:rPr lang="en-US" dirty="0" err="1" smtClean="0">
                <a:solidFill>
                  <a:srgbClr val="FFFFFF"/>
                </a:solidFill>
              </a:rPr>
              <a:t>Ondo</a:t>
            </a:r>
            <a:r>
              <a:rPr lang="en-US" dirty="0">
                <a:solidFill>
                  <a:srgbClr val="FFFFFF"/>
                </a:solidFill>
              </a:rPr>
              <a:t> </a:t>
            </a:r>
            <a:r>
              <a:rPr lang="en-US" dirty="0" smtClean="0">
                <a:solidFill>
                  <a:srgbClr val="FFFFFF"/>
                </a:solidFill>
              </a:rPr>
              <a:t>State</a:t>
            </a:r>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179" y="778514"/>
            <a:ext cx="6911534" cy="5699559"/>
          </a:xfrm>
          <a:prstGeom prst="rect">
            <a:avLst/>
          </a:prstGeom>
        </p:spPr>
      </p:pic>
      <p:sp>
        <p:nvSpPr>
          <p:cNvPr id="6" name="TextBox 5"/>
          <p:cNvSpPr txBox="1"/>
          <p:nvPr/>
        </p:nvSpPr>
        <p:spPr>
          <a:xfrm>
            <a:off x="682580" y="1080987"/>
            <a:ext cx="2846231" cy="5078313"/>
          </a:xfrm>
          <a:prstGeom prst="rect">
            <a:avLst/>
          </a:prstGeom>
          <a:noFill/>
        </p:spPr>
        <p:txBody>
          <a:bodyPr wrap="square" rtlCol="0">
            <a:spAutoFit/>
          </a:bodyPr>
          <a:lstStyle/>
          <a:p>
            <a:pPr lvl="0"/>
            <a:r>
              <a:rPr lang="en-US" dirty="0">
                <a:solidFill>
                  <a:srgbClr val="FFFFFF"/>
                </a:solidFill>
              </a:rPr>
              <a:t>2.Generating flow direction from the filled DEM</a:t>
            </a:r>
          </a:p>
          <a:p>
            <a:pPr lvl="0"/>
            <a:endParaRPr lang="en-US" dirty="0">
              <a:solidFill>
                <a:srgbClr val="FFFFFF"/>
              </a:solidFill>
            </a:endParaRPr>
          </a:p>
          <a:p>
            <a:r>
              <a:rPr lang="en-US" dirty="0">
                <a:solidFill>
                  <a:srgbClr val="FFFFFF"/>
                </a:solidFill>
              </a:rPr>
              <a:t>The flow direction refers to the direction of water flow in a raster dataset representing a terrain or elevation model. </a:t>
            </a:r>
          </a:p>
          <a:p>
            <a:r>
              <a:rPr lang="en-US" dirty="0">
                <a:solidFill>
                  <a:srgbClr val="FFFFFF"/>
                </a:solidFill>
              </a:rPr>
              <a:t> </a:t>
            </a:r>
          </a:p>
          <a:p>
            <a:r>
              <a:rPr lang="en-US" dirty="0">
                <a:solidFill>
                  <a:srgbClr val="FFFFFF"/>
                </a:solidFill>
              </a:rPr>
              <a:t>The Flow Direction tool will calculate the flow direction for each cell in the input raster dataset, assigning a value to each cell indicating the direction of flow.</a:t>
            </a:r>
          </a:p>
          <a:p>
            <a:endParaRPr lang="en-US" dirty="0"/>
          </a:p>
        </p:txBody>
      </p:sp>
    </p:spTree>
    <p:extLst>
      <p:ext uri="{BB962C8B-B14F-4D97-AF65-F5344CB8AC3E}">
        <p14:creationId xmlns:p14="http://schemas.microsoft.com/office/powerpoint/2010/main" val="35995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03" y="824248"/>
            <a:ext cx="3515932" cy="3970318"/>
          </a:xfrm>
          <a:prstGeom prst="rect">
            <a:avLst/>
          </a:prstGeom>
          <a:noFill/>
        </p:spPr>
        <p:txBody>
          <a:bodyPr wrap="square" rtlCol="0">
            <a:spAutoFit/>
          </a:bodyPr>
          <a:lstStyle/>
          <a:p>
            <a:r>
              <a:rPr lang="en-US" dirty="0" smtClean="0">
                <a:solidFill>
                  <a:srgbClr val="FFFFFF"/>
                </a:solidFill>
              </a:rPr>
              <a:t>3.GENERATING </a:t>
            </a:r>
            <a:r>
              <a:rPr lang="en-US" dirty="0">
                <a:solidFill>
                  <a:srgbClr val="FFFFFF"/>
                </a:solidFill>
              </a:rPr>
              <a:t>FLOW ACCUMULATION</a:t>
            </a:r>
          </a:p>
          <a:p>
            <a:r>
              <a:rPr lang="en-US" dirty="0">
                <a:solidFill>
                  <a:srgbClr val="FFFFFF"/>
                </a:solidFill>
              </a:rPr>
              <a:t>Flow accumulation is a process that calculates the accumulated flow of water through each cell in a raster dataset, based on the flow direction information. It helps identify the areas with higher water flow and can be useful for analyzing drainage patterns, flood risk assessments</a:t>
            </a:r>
            <a:r>
              <a:rPr lang="en-US" dirty="0" smtClean="0">
                <a:solidFill>
                  <a:srgbClr val="FFFFFF"/>
                </a:solidFill>
              </a:rPr>
              <a:t>.</a:t>
            </a:r>
          </a:p>
          <a:p>
            <a:endParaRPr lang="en-US" dirty="0">
              <a:solidFill>
                <a:srgbClr val="FFFFFF"/>
              </a:solidFill>
            </a:endParaRPr>
          </a:p>
          <a:p>
            <a:r>
              <a:rPr lang="en-US" dirty="0" smtClean="0">
                <a:solidFill>
                  <a:srgbClr val="FFFFFF"/>
                </a:solidFill>
              </a:rPr>
              <a:t>Reclassifying flow accumulation into two using raster calculator</a:t>
            </a:r>
            <a:endParaRPr lang="en-US" dirty="0">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936" y="198783"/>
            <a:ext cx="3785082" cy="65598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273" y="198783"/>
            <a:ext cx="4095952" cy="6414051"/>
          </a:xfrm>
          <a:prstGeom prst="rect">
            <a:avLst/>
          </a:prstGeom>
        </p:spPr>
      </p:pic>
    </p:spTree>
    <p:extLst>
      <p:ext uri="{BB962C8B-B14F-4D97-AF65-F5344CB8AC3E}">
        <p14:creationId xmlns:p14="http://schemas.microsoft.com/office/powerpoint/2010/main" val="392653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85" y="2998239"/>
            <a:ext cx="5155097" cy="373386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418" y="158837"/>
            <a:ext cx="6453808" cy="6573267"/>
          </a:xfrm>
          <a:prstGeom prst="rect">
            <a:avLst/>
          </a:prstGeom>
        </p:spPr>
      </p:pic>
      <p:sp>
        <p:nvSpPr>
          <p:cNvPr id="4" name="TextBox 3"/>
          <p:cNvSpPr txBox="1"/>
          <p:nvPr/>
        </p:nvSpPr>
        <p:spPr>
          <a:xfrm>
            <a:off x="225285" y="502276"/>
            <a:ext cx="5003537" cy="2031325"/>
          </a:xfrm>
          <a:prstGeom prst="rect">
            <a:avLst/>
          </a:prstGeom>
          <a:noFill/>
        </p:spPr>
        <p:txBody>
          <a:bodyPr wrap="square" rtlCol="0">
            <a:spAutoFit/>
          </a:bodyPr>
          <a:lstStyle/>
          <a:p>
            <a:r>
              <a:rPr lang="en-GB" dirty="0" smtClean="0">
                <a:solidFill>
                  <a:srgbClr val="FFFFFF"/>
                </a:solidFill>
              </a:rPr>
              <a:t>4 Using the </a:t>
            </a:r>
            <a:r>
              <a:rPr lang="en-GB" dirty="0">
                <a:solidFill>
                  <a:srgbClr val="FFFFFF"/>
                </a:solidFill>
              </a:rPr>
              <a:t>"Stream Order" tool to assign stream orders to the stream network raster. This tool uses the </a:t>
            </a:r>
            <a:r>
              <a:rPr lang="en-GB" dirty="0" err="1">
                <a:solidFill>
                  <a:srgbClr val="FFFFFF"/>
                </a:solidFill>
              </a:rPr>
              <a:t>Strahler</a:t>
            </a:r>
            <a:r>
              <a:rPr lang="en-GB" dirty="0">
                <a:solidFill>
                  <a:srgbClr val="FFFFFF"/>
                </a:solidFill>
              </a:rPr>
              <a:t> </a:t>
            </a:r>
            <a:r>
              <a:rPr lang="en-GB" dirty="0" smtClean="0">
                <a:solidFill>
                  <a:srgbClr val="FFFFFF"/>
                </a:solidFill>
              </a:rPr>
              <a:t> </a:t>
            </a:r>
            <a:r>
              <a:rPr lang="en-GB" dirty="0">
                <a:solidFill>
                  <a:srgbClr val="FFFFFF"/>
                </a:solidFill>
              </a:rPr>
              <a:t>method to classify the stream segments into hierarchical </a:t>
            </a:r>
            <a:r>
              <a:rPr lang="en-GB" dirty="0" smtClean="0">
                <a:solidFill>
                  <a:srgbClr val="FFFFFF"/>
                </a:solidFill>
              </a:rPr>
              <a:t>orders. The stream is classified into four orders</a:t>
            </a:r>
          </a:p>
          <a:p>
            <a:r>
              <a:rPr lang="en-GB" dirty="0" smtClean="0">
                <a:solidFill>
                  <a:srgbClr val="FFFFFF"/>
                </a:solidFill>
              </a:rPr>
              <a:t>5. Stream to feature tool to convert stream order raster to feature(vector)</a:t>
            </a:r>
            <a:endParaRPr lang="en-US" dirty="0">
              <a:solidFill>
                <a:srgbClr val="FFFFFF"/>
              </a:solidFill>
            </a:endParaRPr>
          </a:p>
        </p:txBody>
      </p:sp>
    </p:spTree>
    <p:extLst>
      <p:ext uri="{BB962C8B-B14F-4D97-AF65-F5344CB8AC3E}">
        <p14:creationId xmlns:p14="http://schemas.microsoft.com/office/powerpoint/2010/main" val="205489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7239" y="283560"/>
            <a:ext cx="2676570" cy="4842232"/>
          </a:xfrm>
        </p:spPr>
        <p:txBody>
          <a:bodyPr>
            <a:noAutofit/>
          </a:bodyPr>
          <a:lstStyle/>
          <a:p>
            <a:pPr algn="ctr"/>
            <a:r>
              <a:rPr lang="en-GB" sz="2400" b="0" dirty="0" smtClean="0"/>
              <a:t>Identifying the pour point </a:t>
            </a:r>
            <a:r>
              <a:rPr lang="en-GB" sz="2400" b="0" dirty="0"/>
              <a:t>using the stream order information derived from the stream </a:t>
            </a:r>
            <a:r>
              <a:rPr lang="en-GB" sz="2400" b="0" dirty="0" smtClean="0"/>
              <a:t>network,  then using </a:t>
            </a:r>
            <a:r>
              <a:rPr lang="en-GB" sz="2400" b="0" dirty="0"/>
              <a:t>this pour point information for d</a:t>
            </a:r>
            <a:r>
              <a:rPr lang="en-GB" sz="2400" b="0" dirty="0" smtClean="0"/>
              <a:t>elineating </a:t>
            </a:r>
            <a:r>
              <a:rPr lang="en-GB" sz="2400" b="0" dirty="0"/>
              <a:t>watersheds</a:t>
            </a:r>
            <a:endParaRPr lang="en-US" sz="2400" dirty="0"/>
          </a:p>
        </p:txBody>
      </p:sp>
      <p:sp>
        <p:nvSpPr>
          <p:cNvPr id="3" name="TextBox 2"/>
          <p:cNvSpPr txBox="1"/>
          <p:nvPr/>
        </p:nvSpPr>
        <p:spPr>
          <a:xfrm>
            <a:off x="296214" y="1468192"/>
            <a:ext cx="2266682" cy="369332"/>
          </a:xfrm>
          <a:prstGeom prst="rect">
            <a:avLst/>
          </a:prstGeom>
          <a:noFill/>
        </p:spPr>
        <p:txBody>
          <a:bodyPr wrap="square" rtlCol="0">
            <a:spAutoFit/>
          </a:bodyPr>
          <a:lstStyle/>
          <a:p>
            <a:endParaRPr lang="en-US" dirty="0">
              <a:solidFill>
                <a:srgbClr val="FFFF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809" y="283560"/>
            <a:ext cx="8834906" cy="6027088"/>
          </a:xfrm>
          <a:prstGeom prst="rect">
            <a:avLst/>
          </a:prstGeom>
        </p:spPr>
      </p:pic>
    </p:spTree>
    <p:extLst>
      <p:ext uri="{BB962C8B-B14F-4D97-AF65-F5344CB8AC3E}">
        <p14:creationId xmlns:p14="http://schemas.microsoft.com/office/powerpoint/2010/main" val="1773619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18574"/>
            <a:ext cx="3657600" cy="4524315"/>
          </a:xfrm>
          <a:prstGeom prst="rect">
            <a:avLst/>
          </a:prstGeom>
          <a:noFill/>
        </p:spPr>
        <p:txBody>
          <a:bodyPr wrap="square" rtlCol="0">
            <a:spAutoFit/>
          </a:bodyPr>
          <a:lstStyle/>
          <a:p>
            <a:r>
              <a:rPr lang="en-GB" dirty="0">
                <a:solidFill>
                  <a:srgbClr val="FFFFFF"/>
                </a:solidFill>
              </a:rPr>
              <a:t>In summary, stream networks are critical components of hydrological analysis and water resource management. They provide insights into the organization, connectivity, and drainage patterns of streams, allowing for a better understanding of the hydrological processes within a watershed. Stream networks are valuable tools for assessing water availability, managing water resources, </a:t>
            </a:r>
            <a:r>
              <a:rPr lang="en-GB" dirty="0" err="1">
                <a:solidFill>
                  <a:srgbClr val="FFFFFF"/>
                </a:solidFill>
              </a:rPr>
              <a:t>modeling</a:t>
            </a:r>
            <a:r>
              <a:rPr lang="en-GB" dirty="0">
                <a:solidFill>
                  <a:srgbClr val="FFFFFF"/>
                </a:solidFill>
              </a:rPr>
              <a:t> floods, and evaluating the environmental impacts of human activities</a:t>
            </a:r>
            <a:r>
              <a:rPr lang="en-GB" dirty="0" smtClean="0">
                <a:solidFill>
                  <a:srgbClr val="FFFFFF"/>
                </a:solidFill>
              </a:rPr>
              <a:t>.</a:t>
            </a:r>
            <a:endParaRPr lang="en-US" dirty="0">
              <a:solidFill>
                <a:srgbClr val="FFFF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518574"/>
            <a:ext cx="8465714" cy="5975796"/>
          </a:xfrm>
          <a:prstGeom prst="rect">
            <a:avLst/>
          </a:prstGeom>
        </p:spPr>
      </p:pic>
      <p:sp>
        <p:nvSpPr>
          <p:cNvPr id="6" name="TextBox 5"/>
          <p:cNvSpPr txBox="1"/>
          <p:nvPr/>
        </p:nvSpPr>
        <p:spPr>
          <a:xfrm>
            <a:off x="6452315" y="0"/>
            <a:ext cx="4468969" cy="369332"/>
          </a:xfrm>
          <a:prstGeom prst="rect">
            <a:avLst/>
          </a:prstGeom>
          <a:noFill/>
        </p:spPr>
        <p:txBody>
          <a:bodyPr wrap="square" rtlCol="0">
            <a:spAutoFit/>
          </a:bodyPr>
          <a:lstStyle/>
          <a:p>
            <a:r>
              <a:rPr lang="en-US" dirty="0" err="1" smtClean="0">
                <a:solidFill>
                  <a:srgbClr val="FFFFFF"/>
                </a:solidFill>
              </a:rPr>
              <a:t>Ondo</a:t>
            </a:r>
            <a:r>
              <a:rPr lang="en-US" dirty="0" smtClean="0">
                <a:solidFill>
                  <a:srgbClr val="FFFFFF"/>
                </a:solidFill>
              </a:rPr>
              <a:t> State stream Network</a:t>
            </a:r>
            <a:endParaRPr lang="en-US" dirty="0">
              <a:solidFill>
                <a:srgbClr val="FFFFFF"/>
              </a:solidFill>
            </a:endParaRPr>
          </a:p>
        </p:txBody>
      </p:sp>
    </p:spTree>
    <p:extLst>
      <p:ext uri="{BB962C8B-B14F-4D97-AF65-F5344CB8AC3E}">
        <p14:creationId xmlns:p14="http://schemas.microsoft.com/office/powerpoint/2010/main" val="34582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03" y="850006"/>
            <a:ext cx="4494728" cy="5355312"/>
          </a:xfrm>
          <a:prstGeom prst="rect">
            <a:avLst/>
          </a:prstGeom>
          <a:noFill/>
        </p:spPr>
        <p:txBody>
          <a:bodyPr wrap="square" rtlCol="0">
            <a:spAutoFit/>
          </a:bodyPr>
          <a:lstStyle/>
          <a:p>
            <a:r>
              <a:rPr lang="en-GB" dirty="0">
                <a:solidFill>
                  <a:srgbClr val="FFFFFF"/>
                </a:solidFill>
              </a:rPr>
              <a:t>In summary, </a:t>
            </a:r>
            <a:r>
              <a:rPr lang="en-GB" dirty="0" smtClean="0">
                <a:solidFill>
                  <a:srgbClr val="FFFFFF"/>
                </a:solidFill>
              </a:rPr>
              <a:t>Watershed </a:t>
            </a:r>
            <a:r>
              <a:rPr lang="en-GB" dirty="0">
                <a:solidFill>
                  <a:srgbClr val="FFFFFF"/>
                </a:solidFill>
              </a:rPr>
              <a:t>delineation allows for a better understanding of water movement, enables informed decision-making, and supports effective management of water resources and environmental protection efforts</a:t>
            </a:r>
            <a:r>
              <a:rPr lang="en-GB" dirty="0" smtClean="0">
                <a:solidFill>
                  <a:srgbClr val="FFFFFF"/>
                </a:solidFill>
              </a:rPr>
              <a:t>.</a:t>
            </a:r>
          </a:p>
          <a:p>
            <a:endParaRPr lang="en-US" dirty="0">
              <a:solidFill>
                <a:srgbClr val="FFFFFF"/>
              </a:solidFill>
            </a:endParaRPr>
          </a:p>
          <a:p>
            <a:r>
              <a:rPr lang="en-US" dirty="0" smtClean="0">
                <a:solidFill>
                  <a:srgbClr val="FFFFFF"/>
                </a:solidFill>
              </a:rPr>
              <a:t> </a:t>
            </a:r>
            <a:r>
              <a:rPr lang="en-US" dirty="0">
                <a:solidFill>
                  <a:srgbClr val="FFFFFF"/>
                </a:solidFill>
              </a:rPr>
              <a:t>the health and proper management of watersheds are essential for sustaining ecosystems, ensuring clean water supplies, reducing the risk of floods, supporting biodiversity, and providing recreational and aesthetic values. Recognizing the importance of watersheds and implementing effective watershed management strategies is crucial for long-term environmental sustainability and human well-being.</a:t>
            </a:r>
          </a:p>
          <a:p>
            <a:endParaRPr lang="en-US" dirty="0">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9425" y="257576"/>
            <a:ext cx="7147775" cy="6336407"/>
          </a:xfrm>
          <a:prstGeom prst="rect">
            <a:avLst/>
          </a:prstGeom>
        </p:spPr>
      </p:pic>
    </p:spTree>
    <p:extLst>
      <p:ext uri="{BB962C8B-B14F-4D97-AF65-F5344CB8AC3E}">
        <p14:creationId xmlns:p14="http://schemas.microsoft.com/office/powerpoint/2010/main" val="174311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960000" y="1536632"/>
            <a:ext cx="10424924" cy="5044472"/>
          </a:xfrm>
          <a:solidFill>
            <a:schemeClr val="accent1">
              <a:lumMod val="90000"/>
              <a:lumOff val="10000"/>
              <a:alpha val="45090"/>
            </a:schemeClr>
          </a:solidFill>
        </p:spPr>
        <p:txBody>
          <a:bodyPr/>
          <a:lstStyle/>
          <a:p>
            <a:pPr marL="285750" lvl="0" indent="-285750" algn="just">
              <a:lnSpc>
                <a:spcPct val="150000"/>
              </a:lnSpc>
              <a:spcAft>
                <a:spcPts val="600"/>
              </a:spcAft>
              <a:buClrTx/>
              <a:buSzTx/>
              <a:buFont typeface="Wingdings" panose="05000000000000000000" pitchFamily="2" charset="2"/>
              <a:buChar char="Ø"/>
            </a:pPr>
            <a:r>
              <a:rPr lang="en-US" sz="2000" kern="1200" dirty="0">
                <a:latin typeface="Fira Sans Condensed Light" panose="020B0604020202020204" charset="0"/>
                <a:ea typeface="Calibri" panose="020F0502020204030204" pitchFamily="34" charset="0"/>
                <a:cs typeface="Times New Roman" panose="02020603050405020304" pitchFamily="18" charset="0"/>
              </a:rPr>
              <a:t>Having completed the Student Industrial Work Experience Scheme (SIWES), I have </a:t>
            </a: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gained </a:t>
            </a:r>
            <a:r>
              <a:rPr lang="en-US" sz="2000" kern="1200" dirty="0">
                <a:latin typeface="Fira Sans Condensed Light" panose="020B0604020202020204" charset="0"/>
                <a:ea typeface="Calibri" panose="020F0502020204030204" pitchFamily="34" charset="0"/>
                <a:cs typeface="Times New Roman" panose="02020603050405020304" pitchFamily="18" charset="0"/>
              </a:rPr>
              <a:t>valuable first-hand Industrial based practical experience of what the Remote Sensing and GIS industry entails. </a:t>
            </a:r>
            <a:endParaRPr lang="en-US" sz="2000" kern="1200" dirty="0" smtClean="0">
              <a:latin typeface="Fira Sans Condensed Light" panose="020B0604020202020204" charset="0"/>
              <a:ea typeface="Calibri" panose="020F0502020204030204" pitchFamily="34" charset="0"/>
              <a:cs typeface="Times New Roman" panose="02020603050405020304" pitchFamily="18" charset="0"/>
            </a:endParaRPr>
          </a:p>
          <a:p>
            <a:pPr marL="0" lvl="0" indent="0" algn="just">
              <a:lnSpc>
                <a:spcPct val="150000"/>
              </a:lnSpc>
              <a:spcAft>
                <a:spcPts val="600"/>
              </a:spcAft>
              <a:buClrTx/>
              <a:buSzTx/>
              <a:buNone/>
            </a:pPr>
            <a:endParaRPr lang="en-US" sz="2000" kern="1200" dirty="0" smtClean="0">
              <a:latin typeface="Fira Sans Condensed Light" panose="020B0604020202020204" charset="0"/>
              <a:ea typeface="Calibri" panose="020F0502020204030204" pitchFamily="34" charset="0"/>
              <a:cs typeface="Times New Roman" panose="02020603050405020304" pitchFamily="18" charset="0"/>
            </a:endParaRPr>
          </a:p>
          <a:p>
            <a:pPr marL="285750" lvl="0" indent="-285750" algn="just">
              <a:lnSpc>
                <a:spcPct val="150000"/>
              </a:lnSpc>
              <a:spcAft>
                <a:spcPts val="600"/>
              </a:spcAft>
              <a:buClrTx/>
              <a:buSzTx/>
              <a:buFont typeface="Wingdings" panose="05000000000000000000" pitchFamily="2" charset="2"/>
              <a:buChar char="Ø"/>
            </a:pP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The </a:t>
            </a:r>
            <a:r>
              <a:rPr lang="en-US" sz="2000" kern="1200" dirty="0">
                <a:latin typeface="Fira Sans Condensed Light" panose="020B0604020202020204" charset="0"/>
                <a:ea typeface="Calibri" panose="020F0502020204030204" pitchFamily="34" charset="0"/>
                <a:cs typeface="Times New Roman" panose="02020603050405020304" pitchFamily="18" charset="0"/>
              </a:rPr>
              <a:t>industrial training </a:t>
            </a:r>
            <a:r>
              <a:rPr lang="en-US" sz="2000" kern="1200" dirty="0" err="1">
                <a:latin typeface="Fira Sans Condensed Light" panose="020B0604020202020204" charset="0"/>
                <a:ea typeface="Calibri" panose="020F0502020204030204" pitchFamily="34" charset="0"/>
                <a:cs typeface="Times New Roman" panose="02020603050405020304" pitchFamily="18" charset="0"/>
              </a:rPr>
              <a:t>programme</a:t>
            </a:r>
            <a:r>
              <a:rPr lang="en-US" sz="2000" kern="1200" dirty="0">
                <a:latin typeface="Fira Sans Condensed Light" panose="020B0604020202020204" charset="0"/>
                <a:ea typeface="Calibri" panose="020F0502020204030204" pitchFamily="34" charset="0"/>
                <a:cs typeface="Times New Roman" panose="02020603050405020304" pitchFamily="18" charset="0"/>
              </a:rPr>
              <a:t> has bridged the gap between the theoretical and practical knowledge I already had with the skills required in the work environment</a:t>
            </a: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a:t>
            </a:r>
          </a:p>
          <a:p>
            <a:pPr marL="285750" lvl="0" indent="-285750" algn="just">
              <a:lnSpc>
                <a:spcPct val="150000"/>
              </a:lnSpc>
              <a:spcAft>
                <a:spcPts val="600"/>
              </a:spcAft>
              <a:buClrTx/>
              <a:buSzTx/>
              <a:buFont typeface="Wingdings" panose="05000000000000000000" pitchFamily="2" charset="2"/>
              <a:buChar char="Ø"/>
            </a:pPr>
            <a:endParaRPr lang="en-US" sz="2000" kern="1200" dirty="0">
              <a:latin typeface="Fira Sans Condensed Light" panose="020B0604020202020204" charset="0"/>
              <a:ea typeface="Calibri" panose="020F0502020204030204" pitchFamily="34" charset="0"/>
              <a:cs typeface="Times New Roman" panose="02020603050405020304" pitchFamily="18" charset="0"/>
            </a:endParaRPr>
          </a:p>
          <a:p>
            <a:pPr marL="285750" lvl="0" indent="-285750" algn="just">
              <a:lnSpc>
                <a:spcPct val="150000"/>
              </a:lnSpc>
              <a:spcAft>
                <a:spcPts val="600"/>
              </a:spcAft>
              <a:buClrTx/>
              <a:buSzTx/>
              <a:buFont typeface="Wingdings" panose="05000000000000000000" pitchFamily="2" charset="2"/>
              <a:buChar char="Ø"/>
            </a:pP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The </a:t>
            </a:r>
            <a:r>
              <a:rPr lang="en-US" sz="2000" kern="1200" dirty="0">
                <a:latin typeface="Fira Sans Condensed Light" panose="020B0604020202020204" charset="0"/>
                <a:ea typeface="Calibri" panose="020F0502020204030204" pitchFamily="34" charset="0"/>
                <a:cs typeface="Times New Roman" panose="02020603050405020304" pitchFamily="18" charset="0"/>
              </a:rPr>
              <a:t>SIWES </a:t>
            </a:r>
            <a:r>
              <a:rPr lang="en-US" sz="2000" kern="1200" dirty="0" err="1">
                <a:latin typeface="Fira Sans Condensed Light" panose="020B0604020202020204" charset="0"/>
                <a:ea typeface="Calibri" panose="020F0502020204030204" pitchFamily="34" charset="0"/>
                <a:cs typeface="Times New Roman" panose="02020603050405020304" pitchFamily="18" charset="0"/>
              </a:rPr>
              <a:t>programme</a:t>
            </a:r>
            <a:r>
              <a:rPr lang="en-US" sz="2000" kern="1200" dirty="0">
                <a:latin typeface="Fira Sans Condensed Light" panose="020B0604020202020204" charset="0"/>
                <a:ea typeface="Calibri" panose="020F0502020204030204" pitchFamily="34" charset="0"/>
                <a:cs typeface="Times New Roman" panose="02020603050405020304" pitchFamily="18" charset="0"/>
              </a:rPr>
              <a:t> has also served as a life experience as I was able to gain some relevant skills </a:t>
            </a: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 </a:t>
            </a:r>
            <a:r>
              <a:rPr lang="en-US" sz="2000" kern="1200" dirty="0">
                <a:latin typeface="Fira Sans Condensed Light" panose="020B0604020202020204" charset="0"/>
                <a:ea typeface="Calibri" panose="020F0502020204030204" pitchFamily="34" charset="0"/>
                <a:cs typeface="Times New Roman" panose="02020603050405020304" pitchFamily="18" charset="0"/>
              </a:rPr>
              <a:t>that I know will be useful to me not only in the working environment</a:t>
            </a:r>
            <a:r>
              <a:rPr lang="en-US" sz="2000" kern="1200" dirty="0" smtClean="0">
                <a:latin typeface="Fira Sans Condensed Light" panose="020B0604020202020204" charset="0"/>
                <a:ea typeface="Calibri" panose="020F0502020204030204" pitchFamily="34" charset="0"/>
                <a:cs typeface="Times New Roman" panose="02020603050405020304" pitchFamily="18" charset="0"/>
              </a:rPr>
              <a:t>.</a:t>
            </a:r>
            <a:endParaRPr lang="en-US" sz="2000" kern="1200" dirty="0">
              <a:latin typeface="Fira Sans Condensed Light" panose="020B060402020202020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440933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solidFill>
            <a:schemeClr val="accent1">
              <a:lumMod val="90000"/>
              <a:lumOff val="10000"/>
              <a:alpha val="45090"/>
            </a:schemeClr>
          </a:solidFill>
        </p:spPr>
        <p:txBody>
          <a:bodyPr/>
          <a:lstStyle/>
          <a:p>
            <a:pPr marL="0" lvl="0" indent="0" algn="just">
              <a:lnSpc>
                <a:spcPct val="200000"/>
              </a:lnSpc>
              <a:spcAft>
                <a:spcPts val="800"/>
              </a:spcAft>
              <a:buClrTx/>
              <a:buSzTx/>
              <a:buNone/>
            </a:pPr>
            <a:r>
              <a:rPr lang="en-US" sz="1800" kern="1200" dirty="0">
                <a:latin typeface="Fira Sans Condensed Light" panose="020B0604020202020204" charset="0"/>
                <a:ea typeface="Calibri" panose="020F0502020204030204" pitchFamily="34" charset="0"/>
                <a:cs typeface="Times New Roman" panose="02020603050405020304" pitchFamily="18" charset="0"/>
              </a:rPr>
              <a:t>As is with anything worth doing at all, I faced quite a few challenges before and over the course of the Student Industrial Work Experience Scheme (SIWES). Some of which includes:</a:t>
            </a:r>
          </a:p>
          <a:p>
            <a:pPr marL="285750" lvl="0" indent="-285750" algn="just">
              <a:lnSpc>
                <a:spcPct val="200000"/>
              </a:lnSpc>
              <a:buClrTx/>
              <a:buSzTx/>
              <a:buFont typeface="Wingdings" panose="05000000000000000000" pitchFamily="2" charset="2"/>
              <a:buChar char="Ø"/>
            </a:pPr>
            <a:r>
              <a:rPr lang="en-US" sz="1800" kern="1200" dirty="0">
                <a:latin typeface="Fira Sans Condensed Light" panose="020B0604020202020204" charset="0"/>
                <a:ea typeface="Calibri" panose="020F0502020204030204" pitchFamily="34" charset="0"/>
                <a:cs typeface="Times New Roman" panose="02020603050405020304" pitchFamily="18" charset="0"/>
              </a:rPr>
              <a:t>Difficulty in finding placement</a:t>
            </a:r>
          </a:p>
          <a:p>
            <a:pPr marL="285750" lvl="0" indent="-285750" algn="just">
              <a:lnSpc>
                <a:spcPct val="200000"/>
              </a:lnSpc>
              <a:buClrTx/>
              <a:buSzTx/>
              <a:buFont typeface="Wingdings" panose="05000000000000000000" pitchFamily="2" charset="2"/>
              <a:buChar char="Ø"/>
            </a:pPr>
            <a:r>
              <a:rPr lang="en-US" sz="1800" kern="1200" dirty="0" smtClean="0">
                <a:latin typeface="Fira Sans Condensed Light" panose="020B0604020202020204" charset="0"/>
                <a:ea typeface="Calibri" panose="020F0502020204030204" pitchFamily="34" charset="0"/>
                <a:cs typeface="Times New Roman" panose="02020603050405020304" pitchFamily="18" charset="0"/>
              </a:rPr>
              <a:t>Cash scarcity during the period of election</a:t>
            </a:r>
          </a:p>
          <a:p>
            <a:pPr marL="285750" lvl="0" indent="-285750" algn="just">
              <a:lnSpc>
                <a:spcPct val="200000"/>
              </a:lnSpc>
              <a:buClrTx/>
              <a:buSzTx/>
              <a:buFont typeface="Wingdings" panose="05000000000000000000" pitchFamily="2" charset="2"/>
              <a:buChar char="Ø"/>
            </a:pPr>
            <a:r>
              <a:rPr lang="en-US" sz="1800" kern="1200" dirty="0" smtClean="0">
                <a:latin typeface="Fira Sans Condensed Light" panose="020B0604020202020204" charset="0"/>
                <a:ea typeface="Calibri" panose="020F0502020204030204" pitchFamily="34" charset="0"/>
                <a:cs typeface="Times New Roman" panose="02020603050405020304" pitchFamily="18" charset="0"/>
              </a:rPr>
              <a:t>High cost of transportation from residential area to GIS consult.</a:t>
            </a:r>
            <a:endParaRPr lang="en-US" sz="1800" kern="1200" dirty="0">
              <a:latin typeface="Fira Sans Condensed Light" panose="020B060402020202020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US" dirty="0"/>
              <a:t>CHALLENGES FACED</a:t>
            </a:r>
          </a:p>
        </p:txBody>
      </p:sp>
    </p:spTree>
    <p:extLst>
      <p:ext uri="{BB962C8B-B14F-4D97-AF65-F5344CB8AC3E}">
        <p14:creationId xmlns:p14="http://schemas.microsoft.com/office/powerpoint/2010/main" val="410027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959999" y="1536633"/>
            <a:ext cx="10272133" cy="4825530"/>
          </a:xfrm>
          <a:solidFill>
            <a:schemeClr val="accent1">
              <a:lumMod val="90000"/>
              <a:lumOff val="10000"/>
              <a:alpha val="45090"/>
            </a:schemeClr>
          </a:solidFill>
        </p:spPr>
        <p:txBody>
          <a:bodyPr/>
          <a:lstStyle/>
          <a:p>
            <a:pPr marL="0" lvl="0" indent="0" algn="just">
              <a:lnSpc>
                <a:spcPct val="150000"/>
              </a:lnSpc>
              <a:buClrTx/>
              <a:buSzTx/>
              <a:buNone/>
            </a:pPr>
            <a:r>
              <a:rPr lang="en-US" sz="1800" kern="1200" dirty="0">
                <a:latin typeface="Fira Sans Condensed" panose="020B0604020202020204" charset="0"/>
                <a:ea typeface="Calibri" panose="020F0502020204030204" pitchFamily="34" charset="0"/>
                <a:cs typeface="Times New Roman" panose="02020603050405020304" pitchFamily="18" charset="0"/>
              </a:rPr>
              <a:t>Here are some recommendations that I believe can be useful in improving the Student Industrial Work Experience </a:t>
            </a:r>
            <a:r>
              <a:rPr lang="en-US" sz="1800" kern="1200" dirty="0" err="1">
                <a:latin typeface="Fira Sans Condensed" panose="020B0604020202020204" charset="0"/>
                <a:ea typeface="Calibri" panose="020F0502020204030204" pitchFamily="34" charset="0"/>
                <a:cs typeface="Times New Roman" panose="02020603050405020304" pitchFamily="18" charset="0"/>
              </a:rPr>
              <a:t>programme</a:t>
            </a:r>
            <a:r>
              <a:rPr lang="en-US" sz="1800" kern="1200" dirty="0">
                <a:latin typeface="Fira Sans Condensed" panose="020B0604020202020204" charset="0"/>
                <a:ea typeface="Calibri" panose="020F0502020204030204" pitchFamily="34" charset="0"/>
                <a:cs typeface="Times New Roman" panose="02020603050405020304" pitchFamily="18" charset="0"/>
              </a:rPr>
              <a:t>.</a:t>
            </a:r>
          </a:p>
          <a:p>
            <a:pPr marL="285750" lvl="0" indent="-285750" algn="just">
              <a:lnSpc>
                <a:spcPct val="150000"/>
              </a:lnSpc>
              <a:buClrTx/>
              <a:buSzTx/>
              <a:buFont typeface="Wingdings" panose="05000000000000000000" pitchFamily="2" charset="2"/>
              <a:buChar char="Ø"/>
            </a:pPr>
            <a:r>
              <a:rPr lang="en-US" sz="1800" kern="1200" dirty="0">
                <a:latin typeface="Fira Sans Condensed" panose="020B0604020202020204" charset="0"/>
                <a:ea typeface="Calibri" panose="020F0502020204030204" pitchFamily="34" charset="0"/>
                <a:cs typeface="Times New Roman" panose="02020603050405020304" pitchFamily="18" charset="0"/>
              </a:rPr>
              <a:t>The department should capitalize on the places that previous sets have done their SIWES </a:t>
            </a:r>
            <a:r>
              <a:rPr lang="en-US" sz="1800" kern="1200" dirty="0" err="1">
                <a:latin typeface="Fira Sans Condensed" panose="020B0604020202020204" charset="0"/>
                <a:ea typeface="Calibri" panose="020F0502020204030204" pitchFamily="34" charset="0"/>
                <a:cs typeface="Times New Roman" panose="02020603050405020304" pitchFamily="18" charset="0"/>
              </a:rPr>
              <a:t>programme</a:t>
            </a:r>
            <a:r>
              <a:rPr lang="en-US" sz="1800" kern="1200" dirty="0">
                <a:latin typeface="Fira Sans Condensed" panose="020B0604020202020204" charset="0"/>
                <a:ea typeface="Calibri" panose="020F0502020204030204" pitchFamily="34" charset="0"/>
                <a:cs typeface="Times New Roman" panose="02020603050405020304" pitchFamily="18" charset="0"/>
              </a:rPr>
              <a:t> and establish a working relationship with them. This way, it will be far easier for students to easily secure Industrial Attachments when needed.</a:t>
            </a:r>
          </a:p>
          <a:p>
            <a:pPr marL="285750" lvl="0" indent="-285750" algn="just">
              <a:lnSpc>
                <a:spcPct val="150000"/>
              </a:lnSpc>
              <a:buClrTx/>
              <a:buSzTx/>
              <a:buFont typeface="Wingdings" panose="05000000000000000000" pitchFamily="2" charset="2"/>
              <a:buChar char="Ø"/>
            </a:pPr>
            <a:r>
              <a:rPr lang="en-US" sz="1800" kern="1200" dirty="0">
                <a:latin typeface="Fira Sans Condensed" panose="020B0604020202020204" charset="0"/>
                <a:ea typeface="Calibri" panose="020F0502020204030204" pitchFamily="34" charset="0"/>
                <a:cs typeface="Times New Roman" panose="02020603050405020304" pitchFamily="18" charset="0"/>
              </a:rPr>
              <a:t>SIWES is a great initiative and it should be properly monitored by the institution to ensure that students are properly learning what they need to know about their industry.</a:t>
            </a:r>
          </a:p>
          <a:p>
            <a:pPr marL="342900" lvl="0" indent="-342900" algn="just">
              <a:lnSpc>
                <a:spcPct val="150000"/>
              </a:lnSpc>
              <a:buClrTx/>
              <a:buSzTx/>
              <a:buFont typeface="Wingdings" panose="05000000000000000000" pitchFamily="2" charset="2"/>
              <a:buChar char=""/>
            </a:pPr>
            <a:r>
              <a:rPr lang="en-US" sz="1800" kern="1200" dirty="0">
                <a:latin typeface="Fira Sans Condensed" panose="020B0604020202020204" charset="0"/>
                <a:ea typeface="Calibri" panose="020F0502020204030204" pitchFamily="34" charset="0"/>
                <a:cs typeface="Times New Roman" panose="02020603050405020304" pitchFamily="18" charset="0"/>
              </a:rPr>
              <a:t>IT is stressful, time consuming, and most importantly money consuming. ITF should therefore assist student by providing student with stipends that can support them during the internship.</a:t>
            </a:r>
          </a:p>
          <a:p>
            <a:pPr marL="342900" lvl="0" indent="-342900" algn="just">
              <a:lnSpc>
                <a:spcPct val="150000"/>
              </a:lnSpc>
              <a:spcAft>
                <a:spcPts val="800"/>
              </a:spcAft>
              <a:buClrTx/>
              <a:buSzTx/>
              <a:buFont typeface="Wingdings" panose="05000000000000000000" pitchFamily="2" charset="2"/>
              <a:buChar char=""/>
            </a:pPr>
            <a:r>
              <a:rPr lang="en-US" sz="1800" kern="1200" dirty="0">
                <a:latin typeface="Fira Sans Condensed" panose="020B0604020202020204" charset="0"/>
                <a:ea typeface="Calibri" panose="020F0502020204030204" pitchFamily="34" charset="0"/>
                <a:cs typeface="Times New Roman" panose="02020603050405020304" pitchFamily="18" charset="0"/>
              </a:rPr>
              <a:t>GIS is quite diverse and touches different areas, so I am indulging all students to explore the application of GIS in different field of study to find what they find best for themselves.</a:t>
            </a:r>
          </a:p>
          <a:p>
            <a:pPr marL="211662" indent="0" algn="just">
              <a:lnSpc>
                <a:spcPct val="150000"/>
              </a:lnSpc>
              <a:buNone/>
            </a:pPr>
            <a:endParaRPr lang="en-US" sz="1800" dirty="0"/>
          </a:p>
        </p:txBody>
      </p:sp>
      <p:sp>
        <p:nvSpPr>
          <p:cNvPr id="3" name="Title 2"/>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1033299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effectLst>
                  <a:outerShdw blurRad="38100" dist="38100" dir="2700000" algn="tl">
                    <a:srgbClr val="000000">
                      <a:alpha val="43137"/>
                    </a:srgbClr>
                  </a:outerShdw>
                </a:effectLst>
                <a:latin typeface="Rajdhani" panose="020B0604020202020204" charset="0"/>
                <a:cs typeface="Rajdhani" panose="020B0604020202020204" charset="0"/>
              </a:rPr>
              <a:t>OUTLINE</a:t>
            </a:r>
            <a:br>
              <a:rPr lang="en-US" sz="4800" dirty="0">
                <a:effectLst>
                  <a:outerShdw blurRad="38100" dist="38100" dir="2700000" algn="tl">
                    <a:srgbClr val="000000">
                      <a:alpha val="43137"/>
                    </a:srgbClr>
                  </a:outerShdw>
                </a:effectLst>
                <a:latin typeface="Rajdhani" panose="020B0604020202020204" charset="0"/>
                <a:cs typeface="Rajdhani" panose="020B0604020202020204" charset="0"/>
              </a:rPr>
            </a:br>
            <a:endParaRPr lang="en-US" sz="4800" dirty="0">
              <a:latin typeface="Rajdhani" panose="020B0604020202020204" charset="0"/>
              <a:cs typeface="Rajdhani" panose="020B0604020202020204" charset="0"/>
            </a:endParaRPr>
          </a:p>
        </p:txBody>
      </p:sp>
      <p:sp>
        <p:nvSpPr>
          <p:cNvPr id="3" name="Text Placeholder 2"/>
          <p:cNvSpPr>
            <a:spLocks noGrp="1"/>
          </p:cNvSpPr>
          <p:nvPr>
            <p:ph type="body" idx="1"/>
          </p:nvPr>
        </p:nvSpPr>
        <p:spPr>
          <a:solidFill>
            <a:schemeClr val="accent1">
              <a:lumMod val="90000"/>
              <a:lumOff val="10000"/>
              <a:alpha val="45090"/>
            </a:schemeClr>
          </a:solidFill>
        </p:spPr>
        <p:txBody>
          <a:bodyPr/>
          <a:lstStyle/>
          <a:p>
            <a:pPr marL="285750" indent="-285750" algn="just">
              <a:lnSpc>
                <a:spcPct val="2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ABOUT PLACE OF ATTACHMENT: </a:t>
            </a:r>
            <a:r>
              <a:rPr lang="en-US" b="1" dirty="0" smtClean="0">
                <a:latin typeface="Calibri" panose="020F0502020204030204" pitchFamily="34" charset="0"/>
                <a:cs typeface="Calibri" panose="020F0502020204030204" pitchFamily="34" charset="0"/>
              </a:rPr>
              <a:t>GIS KONSULT</a:t>
            </a:r>
            <a:endParaRPr lang="en-US" b="1" dirty="0">
              <a:latin typeface="Calibri" panose="020F0502020204030204" pitchFamily="34" charset="0"/>
              <a:cs typeface="Calibri" panose="020F0502020204030204" pitchFamily="34" charset="0"/>
            </a:endParaRPr>
          </a:p>
          <a:p>
            <a:pPr marL="285750" indent="-285750" algn="just">
              <a:lnSpc>
                <a:spcPct val="2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HIGHLIGHT OF WORK DONE AND EXPERIENCE GAINED</a:t>
            </a:r>
          </a:p>
          <a:p>
            <a:pPr marL="285750" indent="-285750" algn="just">
              <a:lnSpc>
                <a:spcPct val="2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CONCLUSION</a:t>
            </a:r>
          </a:p>
          <a:p>
            <a:pPr marL="285750" indent="-285750" algn="just">
              <a:lnSpc>
                <a:spcPct val="2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CHALLENGES FACED</a:t>
            </a:r>
          </a:p>
          <a:p>
            <a:pPr marL="285750" indent="-285750" algn="just">
              <a:lnSpc>
                <a:spcPct val="2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RECOMMENDATION</a:t>
            </a:r>
          </a:p>
          <a:p>
            <a:pPr marL="285750" indent="-285750" algn="just">
              <a:lnSpc>
                <a:spcPct val="200000"/>
              </a:lnSpc>
              <a:buFont typeface="Wingdings" panose="05000000000000000000" pitchFamily="2" charset="2"/>
              <a:buChar char="Ø"/>
            </a:pPr>
            <a:r>
              <a:rPr lang="en-US" b="1" dirty="0" smtClean="0">
                <a:latin typeface="Calibri" panose="020F0502020204030204" pitchFamily="34" charset="0"/>
                <a:cs typeface="Calibri" panose="020F0502020204030204" pitchFamily="34" charset="0"/>
              </a:rPr>
              <a:t>REFERENCE</a:t>
            </a:r>
            <a:endParaRPr lang="x-none"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0213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305318" y="1724175"/>
            <a:ext cx="7365487" cy="3800862"/>
          </a:xfrm>
          <a:prstGeom prst="rect">
            <a:avLst/>
          </a:prstGeom>
        </p:spPr>
        <p:txBody>
          <a:bodyPr spcFirstLastPara="1" wrap="square" lIns="121900" tIns="121900" rIns="121900" bIns="121900" anchor="ctr" anchorCtr="0">
            <a:noAutofit/>
          </a:bodyPr>
          <a:lstStyle/>
          <a:p>
            <a:r>
              <a:rPr lang="en-US" sz="6000" dirty="0"/>
              <a:t>THANK YOU FOR LISTENING</a:t>
            </a:r>
            <a:endParaRPr sz="6000" dirty="0"/>
          </a:p>
        </p:txBody>
      </p:sp>
    </p:spTree>
    <p:extLst>
      <p:ext uri="{BB962C8B-B14F-4D97-AF65-F5344CB8AC3E}">
        <p14:creationId xmlns:p14="http://schemas.microsoft.com/office/powerpoint/2010/main" val="2091576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solidFill>
            <a:schemeClr val="accent1">
              <a:lumMod val="90000"/>
              <a:lumOff val="10000"/>
              <a:alpha val="45090"/>
            </a:schemeClr>
          </a:solidFill>
        </p:spPr>
        <p:txBody>
          <a:bodyPr/>
          <a:lstStyle/>
          <a:p>
            <a:pPr marL="211662" indent="0">
              <a:lnSpc>
                <a:spcPct val="200000"/>
              </a:lnSpc>
              <a:buNone/>
            </a:pPr>
            <a:r>
              <a:rPr lang="en-US" sz="1800" b="1" dirty="0" smtClean="0"/>
              <a:t>GIS </a:t>
            </a:r>
            <a:r>
              <a:rPr lang="en-US" sz="1800" b="1" dirty="0"/>
              <a:t>KONSULT </a:t>
            </a:r>
            <a:r>
              <a:rPr lang="en-US" sz="1800" b="1" dirty="0" smtClean="0"/>
              <a:t>Ltd</a:t>
            </a:r>
            <a:r>
              <a:rPr lang="en-US" sz="1800" dirty="0"/>
              <a:t> </a:t>
            </a:r>
            <a:r>
              <a:rPr lang="en-US" sz="1800" dirty="0" smtClean="0"/>
              <a:t>is a </a:t>
            </a:r>
            <a:r>
              <a:rPr lang="en-US" sz="1800" dirty="0"/>
              <a:t>private GIS company owned and managed by Mr. David </a:t>
            </a:r>
            <a:r>
              <a:rPr lang="en-US" sz="1800" dirty="0" err="1"/>
              <a:t>Afolayan</a:t>
            </a:r>
            <a:r>
              <a:rPr lang="en-US" sz="1800" dirty="0"/>
              <a:t>, </a:t>
            </a:r>
            <a:r>
              <a:rPr lang="en-US" sz="1800" dirty="0" smtClean="0"/>
              <a:t>specialized in </a:t>
            </a:r>
            <a:r>
              <a:rPr lang="en-GB" sz="1800" dirty="0" smtClean="0"/>
              <a:t>offering </a:t>
            </a:r>
            <a:r>
              <a:rPr lang="en-GB" sz="1800" dirty="0"/>
              <a:t>simple solutions to complex spatial problems by leveraging on Information </a:t>
            </a:r>
            <a:r>
              <a:rPr lang="en-GB" sz="1800" dirty="0" smtClean="0"/>
              <a:t>Technology and Geographic Information Systems</a:t>
            </a:r>
            <a:r>
              <a:rPr lang="en-GB" sz="1800" dirty="0"/>
              <a:t>. </a:t>
            </a:r>
            <a:br>
              <a:rPr lang="en-GB" sz="1800" dirty="0"/>
            </a:br>
            <a:r>
              <a:rPr lang="en-US" sz="1800" dirty="0" smtClean="0"/>
              <a:t>The </a:t>
            </a:r>
            <a:r>
              <a:rPr lang="en-US" sz="1800" dirty="0"/>
              <a:t>company is dedicated to helping provide insight, intelligence, and information that decision-makers can use to make smart decisions - be it governmental or non-governmental bodies</a:t>
            </a:r>
            <a:r>
              <a:rPr lang="en-US" sz="1800" dirty="0" smtClean="0"/>
              <a:t>.</a:t>
            </a:r>
          </a:p>
          <a:p>
            <a:pPr marL="211662" indent="0" algn="just">
              <a:lnSpc>
                <a:spcPct val="200000"/>
              </a:lnSpc>
              <a:buNone/>
            </a:pPr>
            <a:endParaRPr lang="en-US" sz="1800" dirty="0"/>
          </a:p>
          <a:p>
            <a:pPr marL="211662" indent="0" algn="just">
              <a:lnSpc>
                <a:spcPct val="200000"/>
              </a:lnSpc>
              <a:buNone/>
            </a:pPr>
            <a:r>
              <a:rPr lang="en-US" sz="1800" dirty="0" smtClean="0"/>
              <a:t>GIS KONSULT </a:t>
            </a:r>
            <a:r>
              <a:rPr lang="en-US" sz="1800" dirty="0"/>
              <a:t>Ltd was established on the 28</a:t>
            </a:r>
            <a:r>
              <a:rPr lang="en-US" sz="1800" baseline="30000" dirty="0"/>
              <a:t>th</a:t>
            </a:r>
            <a:r>
              <a:rPr lang="en-US" sz="1800" dirty="0"/>
              <a:t> </a:t>
            </a:r>
            <a:r>
              <a:rPr lang="en-US" sz="1800" dirty="0" smtClean="0"/>
              <a:t>November,2007</a:t>
            </a:r>
            <a:r>
              <a:rPr lang="en-US" sz="1800" dirty="0"/>
              <a:t> </a:t>
            </a:r>
            <a:r>
              <a:rPr lang="en-US" sz="1800" dirty="0" smtClean="0"/>
              <a:t>with </a:t>
            </a:r>
            <a:r>
              <a:rPr lang="en-US" sz="1800" dirty="0"/>
              <a:t>the registration number </a:t>
            </a:r>
            <a:r>
              <a:rPr lang="en-US" sz="1800" dirty="0" smtClean="0"/>
              <a:t>RC720071. </a:t>
            </a:r>
            <a:endParaRPr lang="en-US" sz="1800" dirty="0"/>
          </a:p>
          <a:p>
            <a:pPr marL="211662" indent="0" algn="just">
              <a:lnSpc>
                <a:spcPct val="200000"/>
              </a:lnSpc>
              <a:buNone/>
            </a:pPr>
            <a:endParaRPr lang="en-US" sz="1800" dirty="0"/>
          </a:p>
          <a:p>
            <a:pPr marL="211662" indent="0" algn="just">
              <a:lnSpc>
                <a:spcPct val="200000"/>
              </a:lnSpc>
              <a:buNone/>
            </a:pPr>
            <a:endParaRPr lang="en-US" sz="1800" dirty="0"/>
          </a:p>
          <a:p>
            <a:pPr marL="211662" indent="0" algn="just">
              <a:lnSpc>
                <a:spcPct val="200000"/>
              </a:lnSpc>
              <a:buNone/>
            </a:pPr>
            <a:endParaRPr lang="en-US" sz="1800" dirty="0"/>
          </a:p>
        </p:txBody>
      </p:sp>
      <p:sp>
        <p:nvSpPr>
          <p:cNvPr id="3" name="Title 2"/>
          <p:cNvSpPr>
            <a:spLocks noGrp="1"/>
          </p:cNvSpPr>
          <p:nvPr>
            <p:ph type="title"/>
          </p:nvPr>
        </p:nvSpPr>
        <p:spPr/>
        <p:txBody>
          <a:bodyPr/>
          <a:lstStyle/>
          <a:p>
            <a:r>
              <a:rPr lang="en-US" sz="3200" dirty="0"/>
              <a:t>INFORMATION ABOUT </a:t>
            </a:r>
            <a:r>
              <a:rPr lang="en-US" sz="3200" dirty="0" smtClean="0"/>
              <a:t>GIS KONSULT LIMITED</a:t>
            </a:r>
            <a:endParaRPr lang="en-US" sz="3200" dirty="0"/>
          </a:p>
        </p:txBody>
      </p:sp>
    </p:spTree>
    <p:extLst>
      <p:ext uri="{BB962C8B-B14F-4D97-AF65-F5344CB8AC3E}">
        <p14:creationId xmlns:p14="http://schemas.microsoft.com/office/powerpoint/2010/main" val="1457429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2885" y="1536632"/>
            <a:ext cx="10369115" cy="5005835"/>
          </a:xfrm>
          <a:solidFill>
            <a:schemeClr val="accent1">
              <a:lumMod val="90000"/>
              <a:lumOff val="10000"/>
              <a:alpha val="45090"/>
            </a:schemeClr>
          </a:solidFill>
        </p:spPr>
        <p:txBody>
          <a:bodyPr/>
          <a:lstStyle/>
          <a:p>
            <a:pPr marL="211662" indent="0" algn="just">
              <a:lnSpc>
                <a:spcPct val="200000"/>
              </a:lnSpc>
              <a:buNone/>
            </a:pPr>
            <a:r>
              <a:rPr lang="en-US" dirty="0" smtClean="0">
                <a:solidFill>
                  <a:schemeClr val="accent4"/>
                </a:solidFill>
              </a:rPr>
              <a:t>GIS KONSULT LTD  </a:t>
            </a:r>
            <a:r>
              <a:rPr lang="en-US" dirty="0">
                <a:solidFill>
                  <a:schemeClr val="accent4"/>
                </a:solidFill>
              </a:rPr>
              <a:t>provides a wide range of </a:t>
            </a:r>
            <a:r>
              <a:rPr lang="en-US" dirty="0" smtClean="0">
                <a:solidFill>
                  <a:schemeClr val="accent4"/>
                </a:solidFill>
              </a:rPr>
              <a:t>GIS </a:t>
            </a:r>
            <a:r>
              <a:rPr lang="en-US" dirty="0">
                <a:solidFill>
                  <a:schemeClr val="accent4"/>
                </a:solidFill>
              </a:rPr>
              <a:t>solutions for end-users. Some of these solutions that the company produces include</a:t>
            </a:r>
            <a:r>
              <a:rPr lang="en-US" dirty="0" smtClean="0">
                <a:solidFill>
                  <a:schemeClr val="accent4"/>
                </a:solidFill>
              </a:rPr>
              <a:t>:</a:t>
            </a:r>
            <a:endParaRPr lang="en-US" dirty="0">
              <a:solidFill>
                <a:schemeClr val="accent4"/>
              </a:solidFill>
            </a:endParaRPr>
          </a:p>
          <a:p>
            <a:pPr algn="just">
              <a:lnSpc>
                <a:spcPct val="200000"/>
              </a:lnSpc>
              <a:buFont typeface="Wingdings" panose="05000000000000000000" pitchFamily="2" charset="2"/>
              <a:buChar char="Ø"/>
            </a:pPr>
            <a:r>
              <a:rPr lang="en-GB" sz="1800" dirty="0"/>
              <a:t>Mapping and Cartography </a:t>
            </a:r>
          </a:p>
          <a:p>
            <a:pPr algn="just">
              <a:lnSpc>
                <a:spcPct val="200000"/>
              </a:lnSpc>
              <a:buFont typeface="Wingdings" panose="05000000000000000000" pitchFamily="2" charset="2"/>
              <a:buChar char="Ø"/>
            </a:pPr>
            <a:r>
              <a:rPr lang="en-GB" sz="1800" dirty="0" smtClean="0"/>
              <a:t>Training </a:t>
            </a:r>
            <a:r>
              <a:rPr lang="en-GB" sz="1800" dirty="0"/>
              <a:t>and Capacity Building </a:t>
            </a:r>
          </a:p>
          <a:p>
            <a:pPr algn="just">
              <a:lnSpc>
                <a:spcPct val="200000"/>
              </a:lnSpc>
              <a:buFont typeface="Wingdings" panose="05000000000000000000" pitchFamily="2" charset="2"/>
              <a:buChar char="Ø"/>
            </a:pPr>
            <a:r>
              <a:rPr lang="en-GB" sz="1800" dirty="0" smtClean="0"/>
              <a:t>Project </a:t>
            </a:r>
            <a:r>
              <a:rPr lang="en-GB" sz="1800" dirty="0"/>
              <a:t>Development and Management </a:t>
            </a:r>
            <a:endParaRPr lang="en-GB" sz="1800" dirty="0" smtClean="0"/>
          </a:p>
          <a:p>
            <a:pPr algn="just">
              <a:lnSpc>
                <a:spcPct val="200000"/>
              </a:lnSpc>
              <a:buFont typeface="Wingdings" panose="05000000000000000000" pitchFamily="2" charset="2"/>
              <a:buChar char="Ø"/>
            </a:pPr>
            <a:r>
              <a:rPr lang="en-GB" sz="1800" dirty="0" smtClean="0"/>
              <a:t>Spatial </a:t>
            </a:r>
            <a:r>
              <a:rPr lang="en-GB" sz="1800" dirty="0"/>
              <a:t>Data Acquisition and Analysis </a:t>
            </a:r>
          </a:p>
          <a:p>
            <a:pPr algn="just">
              <a:lnSpc>
                <a:spcPct val="200000"/>
              </a:lnSpc>
              <a:buFont typeface="Wingdings" panose="05000000000000000000" pitchFamily="2" charset="2"/>
              <a:buChar char="Ø"/>
            </a:pPr>
            <a:r>
              <a:rPr lang="en-GB" sz="1800" dirty="0" smtClean="0"/>
              <a:t>GIS </a:t>
            </a:r>
            <a:r>
              <a:rPr lang="en-GB" sz="1800" dirty="0"/>
              <a:t>Infrastructure and Operations Hosting </a:t>
            </a:r>
            <a:endParaRPr lang="en-GB" sz="1800" dirty="0" smtClean="0"/>
          </a:p>
          <a:p>
            <a:pPr algn="just">
              <a:lnSpc>
                <a:spcPct val="200000"/>
              </a:lnSpc>
              <a:buFont typeface="Wingdings" panose="05000000000000000000" pitchFamily="2" charset="2"/>
              <a:buChar char="Ø"/>
            </a:pPr>
            <a:r>
              <a:rPr lang="en-GB" sz="1800" dirty="0" smtClean="0"/>
              <a:t>Asset monitoring and security Management</a:t>
            </a:r>
            <a:endParaRPr lang="en-US" sz="1800" dirty="0">
              <a:solidFill>
                <a:schemeClr val="accent4"/>
              </a:solidFill>
            </a:endParaRPr>
          </a:p>
        </p:txBody>
      </p:sp>
      <p:sp>
        <p:nvSpPr>
          <p:cNvPr id="3" name="Title 2"/>
          <p:cNvSpPr>
            <a:spLocks noGrp="1"/>
          </p:cNvSpPr>
          <p:nvPr>
            <p:ph type="title"/>
          </p:nvPr>
        </p:nvSpPr>
        <p:spPr/>
        <p:txBody>
          <a:bodyPr/>
          <a:lstStyle/>
          <a:p>
            <a:r>
              <a:rPr lang="en-US" dirty="0"/>
              <a:t>WHAT THEY </a:t>
            </a:r>
            <a:r>
              <a:rPr lang="en-US" dirty="0" smtClean="0"/>
              <a:t>DO</a:t>
            </a:r>
            <a:endParaRPr lang="en-US" dirty="0"/>
          </a:p>
        </p:txBody>
      </p:sp>
    </p:spTree>
    <p:extLst>
      <p:ext uri="{BB962C8B-B14F-4D97-AF65-F5344CB8AC3E}">
        <p14:creationId xmlns:p14="http://schemas.microsoft.com/office/powerpoint/2010/main" val="3775237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6214" y="451139"/>
            <a:ext cx="11360150" cy="763588"/>
          </a:xfrm>
        </p:spPr>
        <p:txBody>
          <a:bodyPr>
            <a:normAutofit/>
          </a:bodyPr>
          <a:lstStyle/>
          <a:p>
            <a:pPr algn="ctr"/>
            <a:r>
              <a:rPr lang="en-US" sz="2400" b="1" dirty="0"/>
              <a:t>PROJECTS UNDERTAKEN/ ENGAGED IN AND SKILLS ACQUIRED</a:t>
            </a:r>
          </a:p>
        </p:txBody>
      </p:sp>
      <p:sp>
        <p:nvSpPr>
          <p:cNvPr id="4" name="Content Placeholder 3"/>
          <p:cNvSpPr>
            <a:spLocks noGrp="1"/>
          </p:cNvSpPr>
          <p:nvPr>
            <p:ph idx="4294967295"/>
          </p:nvPr>
        </p:nvSpPr>
        <p:spPr>
          <a:xfrm>
            <a:off x="425003" y="1111696"/>
            <a:ext cx="11360150" cy="5585318"/>
          </a:xfrm>
        </p:spPr>
        <p:txBody>
          <a:bodyPr/>
          <a:lstStyle/>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Satellite </a:t>
            </a:r>
            <a:r>
              <a:rPr lang="en-US" sz="1800" dirty="0">
                <a:solidFill>
                  <a:schemeClr val="accent4"/>
                </a:solidFill>
                <a:latin typeface="Fira Sans Condensed" panose="020B0604020202020204" charset="0"/>
                <a:cs typeface="Calibri" panose="020F0502020204030204" pitchFamily="34" charset="0"/>
              </a:rPr>
              <a:t>imagery </a:t>
            </a:r>
            <a:r>
              <a:rPr lang="en-US" sz="1800" dirty="0" smtClean="0">
                <a:solidFill>
                  <a:schemeClr val="accent4"/>
                </a:solidFill>
                <a:latin typeface="Fira Sans Condensed" panose="020B0604020202020204" charset="0"/>
                <a:cs typeface="Calibri" panose="020F0502020204030204" pitchFamily="34" charset="0"/>
              </a:rPr>
              <a:t>acquisition</a:t>
            </a:r>
          </a:p>
          <a:p>
            <a:pPr algn="just">
              <a:lnSpc>
                <a:spcPct val="200000"/>
              </a:lnSpc>
              <a:buFont typeface="Wingdings" panose="05000000000000000000" pitchFamily="2" charset="2"/>
              <a:buChar char="Ø"/>
            </a:pPr>
            <a:r>
              <a:rPr lang="en-US" sz="1800" dirty="0" err="1" smtClean="0">
                <a:solidFill>
                  <a:schemeClr val="accent4"/>
                </a:solidFill>
                <a:latin typeface="Fira Sans Condensed" panose="020B0604020202020204" charset="0"/>
                <a:cs typeface="Calibri" panose="020F0502020204030204" pitchFamily="34" charset="0"/>
              </a:rPr>
              <a:t>Georeferencing</a:t>
            </a:r>
            <a:r>
              <a:rPr lang="en-US" sz="1800" dirty="0" smtClean="0">
                <a:solidFill>
                  <a:schemeClr val="accent4"/>
                </a:solidFill>
                <a:latin typeface="Fira Sans Condensed" panose="020B0604020202020204" charset="0"/>
                <a:cs typeface="Calibri" panose="020F0502020204030204" pitchFamily="34" charset="0"/>
              </a:rPr>
              <a:t> of Image Maps for further analysis using different methods</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Digitizing of features like roads, streams, </a:t>
            </a:r>
            <a:r>
              <a:rPr lang="en-US" sz="1800" dirty="0" err="1" smtClean="0">
                <a:solidFill>
                  <a:schemeClr val="accent4"/>
                </a:solidFill>
                <a:latin typeface="Fira Sans Condensed" panose="020B0604020202020204" charset="0"/>
                <a:cs typeface="Calibri" panose="020F0502020204030204" pitchFamily="34" charset="0"/>
              </a:rPr>
              <a:t>etc</a:t>
            </a:r>
            <a:r>
              <a:rPr lang="en-US" sz="1800" dirty="0" smtClean="0">
                <a:solidFill>
                  <a:schemeClr val="accent4"/>
                </a:solidFill>
                <a:latin typeface="Fira Sans Condensed" panose="020B0604020202020204" charset="0"/>
                <a:cs typeface="Calibri" panose="020F0502020204030204" pitchFamily="34" charset="0"/>
              </a:rPr>
              <a:t> using </a:t>
            </a:r>
            <a:r>
              <a:rPr lang="en-US" sz="1800" dirty="0" err="1" smtClean="0">
                <a:solidFill>
                  <a:schemeClr val="accent4"/>
                </a:solidFill>
                <a:latin typeface="Fira Sans Condensed" panose="020B0604020202020204" charset="0"/>
                <a:cs typeface="Calibri" panose="020F0502020204030204" pitchFamily="34" charset="0"/>
              </a:rPr>
              <a:t>Arcgis</a:t>
            </a:r>
            <a:r>
              <a:rPr lang="en-US" sz="1800" dirty="0" smtClean="0">
                <a:solidFill>
                  <a:schemeClr val="accent4"/>
                </a:solidFill>
                <a:latin typeface="Fira Sans Condensed" panose="020B0604020202020204" charset="0"/>
                <a:cs typeface="Calibri" panose="020F0502020204030204" pitchFamily="34" charset="0"/>
              </a:rPr>
              <a:t> and </a:t>
            </a:r>
            <a:r>
              <a:rPr lang="en-US" sz="1800" dirty="0" err="1" smtClean="0">
                <a:solidFill>
                  <a:schemeClr val="accent4"/>
                </a:solidFill>
                <a:latin typeface="Fira Sans Condensed" panose="020B0604020202020204" charset="0"/>
                <a:cs typeface="Calibri" panose="020F0502020204030204" pitchFamily="34" charset="0"/>
              </a:rPr>
              <a:t>Arcgis</a:t>
            </a:r>
            <a:r>
              <a:rPr lang="en-US" sz="1800" dirty="0" smtClean="0">
                <a:solidFill>
                  <a:schemeClr val="accent4"/>
                </a:solidFill>
                <a:latin typeface="Fira Sans Condensed" panose="020B0604020202020204" charset="0"/>
                <a:cs typeface="Calibri" panose="020F0502020204030204" pitchFamily="34" charset="0"/>
              </a:rPr>
              <a:t> online</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Cartography.</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Biodiversity Survey</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Extraction of contours using Google earth pro</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Flood Simulation</a:t>
            </a:r>
            <a:r>
              <a:rPr lang="en-US" sz="1800" dirty="0">
                <a:solidFill>
                  <a:schemeClr val="accent4"/>
                </a:solidFill>
                <a:latin typeface="Fira Sans Condensed" panose="020B0604020202020204" charset="0"/>
                <a:cs typeface="Calibri" panose="020F0502020204030204" pitchFamily="34" charset="0"/>
              </a:rPr>
              <a:t> </a:t>
            </a:r>
            <a:r>
              <a:rPr lang="en-US" sz="1800" dirty="0" smtClean="0">
                <a:solidFill>
                  <a:schemeClr val="accent4"/>
                </a:solidFill>
                <a:latin typeface="Fira Sans Condensed" panose="020B0604020202020204" charset="0"/>
                <a:cs typeface="Calibri" panose="020F0502020204030204" pitchFamily="34" charset="0"/>
              </a:rPr>
              <a:t>mapping</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Generating stream network and </a:t>
            </a:r>
            <a:r>
              <a:rPr lang="en-US" sz="1800" dirty="0" smtClean="0">
                <a:solidFill>
                  <a:schemeClr val="accent4"/>
                </a:solidFill>
                <a:latin typeface="Fira Sans Condensed" panose="020B0604020202020204" charset="0"/>
                <a:cs typeface="Calibri" panose="020F0502020204030204" pitchFamily="34" charset="0"/>
              </a:rPr>
              <a:t>watershed</a:t>
            </a:r>
          </a:p>
          <a:p>
            <a:pPr algn="just">
              <a:lnSpc>
                <a:spcPct val="200000"/>
              </a:lnSpc>
              <a:buFont typeface="Wingdings" panose="05000000000000000000" pitchFamily="2" charset="2"/>
              <a:buChar char="Ø"/>
            </a:pPr>
            <a:r>
              <a:rPr lang="en-US" sz="1800" dirty="0" smtClean="0">
                <a:solidFill>
                  <a:schemeClr val="accent4"/>
                </a:solidFill>
                <a:latin typeface="Fira Sans Condensed" panose="020B0604020202020204" charset="0"/>
                <a:cs typeface="Calibri" panose="020F0502020204030204" pitchFamily="34" charset="0"/>
              </a:rPr>
              <a:t>Spatial and surface analysis</a:t>
            </a:r>
            <a:endParaRPr lang="en-US" sz="1800" dirty="0" smtClean="0">
              <a:solidFill>
                <a:schemeClr val="accent4"/>
              </a:solidFill>
              <a:latin typeface="Fira Sans Condensed" panose="020B0604020202020204" charset="0"/>
              <a:cs typeface="Calibri" panose="020F0502020204030204" pitchFamily="34" charset="0"/>
            </a:endParaRPr>
          </a:p>
          <a:p>
            <a:pPr algn="just">
              <a:lnSpc>
                <a:spcPct val="200000"/>
              </a:lnSpc>
              <a:buFont typeface="Wingdings" panose="05000000000000000000" pitchFamily="2" charset="2"/>
              <a:buChar char="Ø"/>
            </a:pPr>
            <a:endParaRPr lang="en-US" sz="1800" dirty="0">
              <a:solidFill>
                <a:schemeClr val="accent4"/>
              </a:solidFill>
              <a:latin typeface="Fira Sans Condensed" panose="020B0604020202020204" charset="0"/>
              <a:cs typeface="Calibri" panose="020F0502020204030204" pitchFamily="34" charset="0"/>
            </a:endParaRPr>
          </a:p>
        </p:txBody>
      </p:sp>
    </p:spTree>
    <p:extLst>
      <p:ext uri="{BB962C8B-B14F-4D97-AF65-F5344CB8AC3E}">
        <p14:creationId xmlns:p14="http://schemas.microsoft.com/office/powerpoint/2010/main" val="4014593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87425" y="506569"/>
            <a:ext cx="10217150" cy="6113172"/>
          </a:xfrm>
        </p:spPr>
        <p:txBody>
          <a:bodyPr>
            <a:noAutofit/>
          </a:bodyPr>
          <a:lstStyle/>
          <a:p>
            <a:pPr algn="ctr"/>
            <a:r>
              <a:rPr lang="en-US" sz="6000" dirty="0" smtClean="0">
                <a:latin typeface="Rajdhani" panose="020B0604020202020204" charset="0"/>
                <a:cs typeface="Rajdhani" panose="020B0604020202020204" charset="0"/>
              </a:rPr>
              <a:t>GENERATING STREAM NETWORK AND WATERSHED OF ONDO STATE</a:t>
            </a:r>
            <a:br>
              <a:rPr lang="en-US" sz="6000" dirty="0" smtClean="0">
                <a:latin typeface="Rajdhani" panose="020B0604020202020204" charset="0"/>
                <a:cs typeface="Rajdhani" panose="020B0604020202020204" charset="0"/>
              </a:rPr>
            </a:br>
            <a:r>
              <a:rPr lang="en-US" sz="6000" dirty="0">
                <a:latin typeface="Rajdhani" panose="020B0604020202020204" charset="0"/>
                <a:cs typeface="Rajdhani" panose="020B0604020202020204" charset="0"/>
              </a:rPr>
              <a:t/>
            </a:r>
            <a:br>
              <a:rPr lang="en-US" sz="6000" dirty="0">
                <a:latin typeface="Rajdhani" panose="020B0604020202020204" charset="0"/>
                <a:cs typeface="Rajdhani" panose="020B0604020202020204" charset="0"/>
              </a:rPr>
            </a:br>
            <a:r>
              <a:rPr lang="en-US" sz="6000" dirty="0" smtClean="0">
                <a:latin typeface="Rajdhani" panose="020B0604020202020204" charset="0"/>
                <a:cs typeface="Rajdhani" panose="020B0604020202020204" charset="0"/>
              </a:rPr>
              <a:t/>
            </a:r>
            <a:br>
              <a:rPr lang="en-US" sz="6000" dirty="0" smtClean="0">
                <a:latin typeface="Rajdhani" panose="020B0604020202020204" charset="0"/>
                <a:cs typeface="Rajdhani" panose="020B0604020202020204" charset="0"/>
              </a:rPr>
            </a:br>
            <a:r>
              <a:rPr lang="en-US" sz="6000" dirty="0" smtClean="0">
                <a:latin typeface="Rajdhani" panose="020B0604020202020204" charset="0"/>
                <a:cs typeface="Rajdhani" panose="020B0604020202020204" charset="0"/>
              </a:rPr>
              <a:t/>
            </a:r>
            <a:br>
              <a:rPr lang="en-US" sz="6000" dirty="0" smtClean="0">
                <a:latin typeface="Rajdhani" panose="020B0604020202020204" charset="0"/>
                <a:cs typeface="Rajdhani" panose="020B0604020202020204" charset="0"/>
              </a:rPr>
            </a:br>
            <a:r>
              <a:rPr lang="en-US" sz="2200" dirty="0" smtClean="0">
                <a:latin typeface="Rajdhani" panose="020B0604020202020204" charset="0"/>
                <a:cs typeface="Rajdhani" panose="020B0604020202020204" charset="0"/>
              </a:rPr>
              <a:t/>
            </a:r>
            <a:br>
              <a:rPr lang="en-US" sz="2200" dirty="0" smtClean="0">
                <a:latin typeface="Rajdhani" panose="020B0604020202020204" charset="0"/>
                <a:cs typeface="Rajdhani" panose="020B0604020202020204" charset="0"/>
              </a:rPr>
            </a:br>
            <a:endParaRPr lang="en-US" sz="2200"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84872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859" y="1558344"/>
            <a:ext cx="9208395" cy="1754326"/>
          </a:xfrm>
          <a:prstGeom prst="rect">
            <a:avLst/>
          </a:prstGeom>
          <a:noFill/>
        </p:spPr>
        <p:txBody>
          <a:bodyPr wrap="square" rtlCol="0">
            <a:spAutoFit/>
          </a:bodyPr>
          <a:lstStyle/>
          <a:p>
            <a:r>
              <a:rPr lang="en-US" dirty="0" smtClean="0">
                <a:solidFill>
                  <a:srgbClr val="FFFFFF"/>
                </a:solidFill>
              </a:rPr>
              <a:t>AIMS</a:t>
            </a:r>
          </a:p>
          <a:p>
            <a:r>
              <a:rPr lang="en-GB" dirty="0">
                <a:solidFill>
                  <a:srgbClr val="FFFFFF"/>
                </a:solidFill>
              </a:rPr>
              <a:t>The aim of stream order and watershed mapping is to understand the hierarchical organization of streams and the drainage patterns within a given landscape. </a:t>
            </a:r>
            <a:r>
              <a:rPr lang="en-GB" dirty="0" smtClean="0">
                <a:solidFill>
                  <a:srgbClr val="FFFFFF"/>
                </a:solidFill>
              </a:rPr>
              <a:t>These provide </a:t>
            </a:r>
            <a:r>
              <a:rPr lang="en-GB" dirty="0">
                <a:solidFill>
                  <a:srgbClr val="FFFFFF"/>
                </a:solidFill>
              </a:rPr>
              <a:t>valuable information for various applications in hydrology, ecology, and water resource management.</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06390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972022" y="956399"/>
            <a:ext cx="3915177" cy="5315612"/>
          </a:xfrm>
        </p:spPr>
        <p:txBody>
          <a:bodyPr/>
          <a:lstStyle/>
          <a:p>
            <a:r>
              <a:rPr lang="en-GB" sz="2000" dirty="0" err="1"/>
              <a:t>Ondo</a:t>
            </a:r>
            <a:r>
              <a:rPr lang="en-GB" sz="2000" dirty="0"/>
              <a:t> State</a:t>
            </a:r>
            <a:r>
              <a:rPr lang="en-GB" sz="2000" b="0" dirty="0"/>
              <a:t> </a:t>
            </a:r>
            <a:r>
              <a:rPr lang="en-GB" sz="2000" b="0" dirty="0" smtClean="0"/>
              <a:t>is a</a:t>
            </a:r>
            <a:r>
              <a:rPr lang="en-GB" sz="2000" b="0" dirty="0"/>
              <a:t> </a:t>
            </a:r>
            <a:r>
              <a:rPr lang="en-GB" sz="2000" b="0" dirty="0">
                <a:hlinkClick r:id="rId2" tooltip="States of Nigeria"/>
              </a:rPr>
              <a:t>state</a:t>
            </a:r>
            <a:r>
              <a:rPr lang="en-GB" sz="2000" b="0" dirty="0"/>
              <a:t> in </a:t>
            </a:r>
            <a:r>
              <a:rPr lang="en-GB" sz="2000" b="0" dirty="0" err="1">
                <a:hlinkClick r:id="rId3" tooltip="Points of the compass"/>
              </a:rPr>
              <a:t>southwestern</a:t>
            </a:r>
            <a:r>
              <a:rPr lang="en-GB" sz="2000" b="0" dirty="0"/>
              <a:t> </a:t>
            </a:r>
            <a:r>
              <a:rPr lang="en-GB" sz="2000" b="0" dirty="0">
                <a:hlinkClick r:id="rId4" tooltip="Nigeria"/>
              </a:rPr>
              <a:t>Nigeria</a:t>
            </a:r>
            <a:r>
              <a:rPr lang="en-GB" sz="2000" b="0" dirty="0"/>
              <a:t>. It was created on 3rd of February 1976 from the former </a:t>
            </a:r>
            <a:r>
              <a:rPr lang="en-GB" sz="2000" b="0" dirty="0">
                <a:hlinkClick r:id="rId5" tooltip="Western State (Nigeria)"/>
              </a:rPr>
              <a:t>Western State</a:t>
            </a:r>
            <a:r>
              <a:rPr lang="en-GB" sz="2000" b="0" dirty="0"/>
              <a:t>.</a:t>
            </a:r>
            <a:r>
              <a:rPr lang="en-GB" sz="2000" b="0" baseline="30000" dirty="0">
                <a:hlinkClick r:id="rId6"/>
              </a:rPr>
              <a:t>[4]</a:t>
            </a:r>
            <a:r>
              <a:rPr lang="en-GB" sz="2000" b="0" dirty="0"/>
              <a:t> It </a:t>
            </a:r>
            <a:r>
              <a:rPr lang="en-GB" sz="2000" b="0" dirty="0">
                <a:hlinkClick r:id="rId7" tooltip="Border"/>
              </a:rPr>
              <a:t>borders</a:t>
            </a:r>
            <a:r>
              <a:rPr lang="en-GB" sz="2000" b="0" dirty="0"/>
              <a:t> </a:t>
            </a:r>
            <a:r>
              <a:rPr lang="en-GB" sz="2000" b="0" dirty="0" err="1">
                <a:hlinkClick r:id="rId8" tooltip="Ekiti State"/>
              </a:rPr>
              <a:t>Ekiti</a:t>
            </a:r>
            <a:r>
              <a:rPr lang="en-GB" sz="2000" b="0" dirty="0">
                <a:hlinkClick r:id="rId8" tooltip="Ekiti State"/>
              </a:rPr>
              <a:t> State</a:t>
            </a:r>
            <a:r>
              <a:rPr lang="en-GB" sz="2000" b="0" dirty="0"/>
              <a:t> to the </a:t>
            </a:r>
            <a:r>
              <a:rPr lang="en-GB" sz="2000" b="0" dirty="0">
                <a:hlinkClick r:id="rId9" tooltip="North"/>
              </a:rPr>
              <a:t>north</a:t>
            </a:r>
            <a:r>
              <a:rPr lang="en-GB" sz="2000" b="0" dirty="0"/>
              <a:t>, </a:t>
            </a:r>
            <a:r>
              <a:rPr lang="en-GB" sz="2000" b="0" dirty="0" err="1">
                <a:hlinkClick r:id="rId10" tooltip="Kogi State"/>
              </a:rPr>
              <a:t>Kogi</a:t>
            </a:r>
            <a:r>
              <a:rPr lang="en-GB" sz="2000" b="0" dirty="0">
                <a:hlinkClick r:id="rId10" tooltip="Kogi State"/>
              </a:rPr>
              <a:t> State</a:t>
            </a:r>
            <a:r>
              <a:rPr lang="en-GB" sz="2000" b="0" dirty="0"/>
              <a:t> to the northeast, </a:t>
            </a:r>
            <a:r>
              <a:rPr lang="en-GB" sz="2000" b="0" dirty="0">
                <a:hlinkClick r:id="rId11" tooltip="Edo State"/>
              </a:rPr>
              <a:t>Edo State</a:t>
            </a:r>
            <a:r>
              <a:rPr lang="en-GB" sz="2000" b="0" dirty="0"/>
              <a:t> to the east, </a:t>
            </a:r>
            <a:r>
              <a:rPr lang="en-GB" sz="2000" b="0" dirty="0">
                <a:hlinkClick r:id="rId12" tooltip="Delta State"/>
              </a:rPr>
              <a:t>Delta State</a:t>
            </a:r>
            <a:r>
              <a:rPr lang="en-GB" sz="2000" b="0" dirty="0"/>
              <a:t> to the southeast, </a:t>
            </a:r>
            <a:r>
              <a:rPr lang="en-GB" sz="2000" b="0" dirty="0" err="1">
                <a:hlinkClick r:id="rId13" tooltip="Ogun State"/>
              </a:rPr>
              <a:t>Ogun</a:t>
            </a:r>
            <a:r>
              <a:rPr lang="en-GB" sz="2000" b="0" dirty="0">
                <a:hlinkClick r:id="rId13" tooltip="Ogun State"/>
              </a:rPr>
              <a:t> State</a:t>
            </a:r>
            <a:r>
              <a:rPr lang="en-GB" sz="2000" b="0" dirty="0"/>
              <a:t> to the southwest, </a:t>
            </a:r>
            <a:r>
              <a:rPr lang="en-GB" sz="2000" b="0" dirty="0" err="1">
                <a:hlinkClick r:id="rId14" tooltip="Osun State"/>
              </a:rPr>
              <a:t>Osun</a:t>
            </a:r>
            <a:r>
              <a:rPr lang="en-GB" sz="2000" b="0" dirty="0">
                <a:hlinkClick r:id="rId14" tooltip="Osun State"/>
              </a:rPr>
              <a:t> State</a:t>
            </a:r>
            <a:r>
              <a:rPr lang="en-GB" sz="2000" b="0" dirty="0"/>
              <a:t> to the northwest, and the </a:t>
            </a:r>
            <a:r>
              <a:rPr lang="en-GB" sz="2000" b="0" dirty="0">
                <a:hlinkClick r:id="rId15" tooltip="Atlantic Ocean"/>
              </a:rPr>
              <a:t>Atlantic Ocean</a:t>
            </a:r>
            <a:r>
              <a:rPr lang="en-GB" sz="2000" b="0" dirty="0"/>
              <a:t> to the south.</a:t>
            </a:r>
            <a:r>
              <a:rPr lang="en-GB" sz="2000" b="0" baseline="30000" dirty="0">
                <a:hlinkClick r:id="rId16"/>
              </a:rPr>
              <a:t>[5]</a:t>
            </a:r>
            <a:r>
              <a:rPr lang="en-GB" sz="2000" b="0" dirty="0"/>
              <a:t> The state's capital is </a:t>
            </a:r>
            <a:r>
              <a:rPr lang="en-GB" sz="2000" b="0" dirty="0" err="1">
                <a:hlinkClick r:id="rId17" tooltip="Akure"/>
              </a:rPr>
              <a:t>Akure</a:t>
            </a:r>
            <a:r>
              <a:rPr lang="en-GB" sz="2000" b="0" dirty="0"/>
              <a:t>,</a:t>
            </a:r>
            <a:endParaRPr lang="en-US" sz="2000" dirty="0"/>
          </a:p>
        </p:txBody>
      </p:sp>
      <p:sp>
        <p:nvSpPr>
          <p:cNvPr id="11" name="Subtitle 10"/>
          <p:cNvSpPr>
            <a:spLocks noGrp="1"/>
          </p:cNvSpPr>
          <p:nvPr>
            <p:ph type="subTitle" idx="1"/>
          </p:nvPr>
        </p:nvSpPr>
        <p:spPr>
          <a:xfrm>
            <a:off x="-218941" y="321971"/>
            <a:ext cx="4662152" cy="463639"/>
          </a:xfrm>
        </p:spPr>
        <p:txBody>
          <a:bodyPr/>
          <a:lstStyle/>
          <a:p>
            <a:r>
              <a:rPr lang="en-US" dirty="0" smtClean="0"/>
              <a:t>STUDY AREA</a:t>
            </a:r>
            <a:endParaRPr lang="en-US" dirty="0"/>
          </a:p>
        </p:txBody>
      </p:sp>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7829" y="842027"/>
            <a:ext cx="6816008" cy="5544355"/>
          </a:xfrm>
          <a:prstGeom prst="rect">
            <a:avLst/>
          </a:prstGeom>
        </p:spPr>
      </p:pic>
    </p:spTree>
    <p:extLst>
      <p:ext uri="{BB962C8B-B14F-4D97-AF65-F5344CB8AC3E}">
        <p14:creationId xmlns:p14="http://schemas.microsoft.com/office/powerpoint/2010/main" val="3156117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9854" y="1300766"/>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 Elevation Data</a:t>
            </a:r>
          </a:p>
        </p:txBody>
      </p:sp>
      <p:sp>
        <p:nvSpPr>
          <p:cNvPr id="6" name="Rectangle 5"/>
          <p:cNvSpPr/>
          <p:nvPr/>
        </p:nvSpPr>
        <p:spPr>
          <a:xfrm>
            <a:off x="2810333" y="1346482"/>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sp>
        <p:nvSpPr>
          <p:cNvPr id="10" name="Rectangle 9"/>
          <p:cNvSpPr/>
          <p:nvPr/>
        </p:nvSpPr>
        <p:spPr>
          <a:xfrm>
            <a:off x="4775916" y="1300765"/>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 Direction</a:t>
            </a:r>
            <a:endParaRPr lang="en-US" dirty="0"/>
          </a:p>
        </p:txBody>
      </p:sp>
      <p:sp>
        <p:nvSpPr>
          <p:cNvPr id="11" name="Rectangle 10"/>
          <p:cNvSpPr/>
          <p:nvPr/>
        </p:nvSpPr>
        <p:spPr>
          <a:xfrm>
            <a:off x="6630474" y="1300765"/>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 accumulation</a:t>
            </a:r>
            <a:endParaRPr lang="en-US" dirty="0"/>
          </a:p>
        </p:txBody>
      </p:sp>
      <p:sp>
        <p:nvSpPr>
          <p:cNvPr id="12" name="Rectangle 11"/>
          <p:cNvSpPr/>
          <p:nvPr/>
        </p:nvSpPr>
        <p:spPr>
          <a:xfrm>
            <a:off x="8523669" y="1300764"/>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Raster calculation</a:t>
            </a:r>
            <a:endParaRPr lang="en-US" dirty="0"/>
          </a:p>
        </p:txBody>
      </p:sp>
      <p:sp>
        <p:nvSpPr>
          <p:cNvPr id="13" name="Rectangle 12"/>
          <p:cNvSpPr/>
          <p:nvPr/>
        </p:nvSpPr>
        <p:spPr>
          <a:xfrm>
            <a:off x="8508644" y="2921358"/>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Stream Order</a:t>
            </a:r>
            <a:endParaRPr lang="en-US" dirty="0"/>
          </a:p>
        </p:txBody>
      </p:sp>
      <p:sp>
        <p:nvSpPr>
          <p:cNvPr id="14" name="Rectangle 13"/>
          <p:cNvSpPr/>
          <p:nvPr/>
        </p:nvSpPr>
        <p:spPr>
          <a:xfrm>
            <a:off x="6630474" y="2921358"/>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Stream to feature</a:t>
            </a:r>
            <a:endParaRPr lang="en-US" dirty="0"/>
          </a:p>
        </p:txBody>
      </p:sp>
      <p:sp>
        <p:nvSpPr>
          <p:cNvPr id="15" name="Rectangle 14"/>
          <p:cNvSpPr/>
          <p:nvPr/>
        </p:nvSpPr>
        <p:spPr>
          <a:xfrm>
            <a:off x="4739425" y="2921357"/>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Snap to pour point</a:t>
            </a:r>
            <a:endParaRPr lang="en-US" dirty="0"/>
          </a:p>
        </p:txBody>
      </p:sp>
      <p:sp>
        <p:nvSpPr>
          <p:cNvPr id="16" name="Rectangle 15"/>
          <p:cNvSpPr/>
          <p:nvPr/>
        </p:nvSpPr>
        <p:spPr>
          <a:xfrm>
            <a:off x="2689538" y="2921356"/>
            <a:ext cx="1300766" cy="99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Watershed</a:t>
            </a:r>
            <a:endParaRPr lang="en-US" dirty="0"/>
          </a:p>
        </p:txBody>
      </p:sp>
      <p:cxnSp>
        <p:nvCxnSpPr>
          <p:cNvPr id="18" name="Straight Arrow Connector 17"/>
          <p:cNvCxnSpPr>
            <a:stCxn id="6" idx="3"/>
            <a:endCxn id="10" idx="1"/>
          </p:cNvCxnSpPr>
          <p:nvPr/>
        </p:nvCxnSpPr>
        <p:spPr>
          <a:xfrm flipV="1">
            <a:off x="4111099" y="1796602"/>
            <a:ext cx="664817" cy="45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p:cNvCxnSpPr>
          <p:nvPr/>
        </p:nvCxnSpPr>
        <p:spPr>
          <a:xfrm>
            <a:off x="6076682" y="1796602"/>
            <a:ext cx="553792" cy="14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3"/>
            <a:endCxn id="12" idx="1"/>
          </p:cNvCxnSpPr>
          <p:nvPr/>
        </p:nvCxnSpPr>
        <p:spPr>
          <a:xfrm flipV="1">
            <a:off x="7931240" y="1796601"/>
            <a:ext cx="5924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a:endCxn id="13" idx="0"/>
          </p:cNvCxnSpPr>
          <p:nvPr/>
        </p:nvCxnSpPr>
        <p:spPr>
          <a:xfrm flipH="1">
            <a:off x="9159027" y="2292437"/>
            <a:ext cx="15025" cy="62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1"/>
            <a:endCxn id="14" idx="3"/>
          </p:cNvCxnSpPr>
          <p:nvPr/>
        </p:nvCxnSpPr>
        <p:spPr>
          <a:xfrm flipH="1">
            <a:off x="7931240" y="3417195"/>
            <a:ext cx="577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1"/>
            <a:endCxn id="15" idx="3"/>
          </p:cNvCxnSpPr>
          <p:nvPr/>
        </p:nvCxnSpPr>
        <p:spPr>
          <a:xfrm flipH="1" flipV="1">
            <a:off x="6040191" y="3417194"/>
            <a:ext cx="5902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1"/>
            <a:endCxn id="16" idx="3"/>
          </p:cNvCxnSpPr>
          <p:nvPr/>
        </p:nvCxnSpPr>
        <p:spPr>
          <a:xfrm flipH="1" flipV="1">
            <a:off x="3990304" y="3417193"/>
            <a:ext cx="7491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131972" y="1796601"/>
            <a:ext cx="643944" cy="20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2060620" y="1819460"/>
            <a:ext cx="770586" cy="285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6076681" y="1796600"/>
            <a:ext cx="592429" cy="208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7931240" y="1715379"/>
            <a:ext cx="577404" cy="231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a:off x="9013641" y="2292437"/>
            <a:ext cx="290772" cy="6289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rot="10800000">
            <a:off x="7969001" y="3296988"/>
            <a:ext cx="501881" cy="240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10800000">
            <a:off x="6051996" y="3304672"/>
            <a:ext cx="553793" cy="232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rot="10800000">
            <a:off x="4038358" y="3304672"/>
            <a:ext cx="653011" cy="240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822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 Tech Agency _ by Slidesgo" id="{F5A60D6D-8727-4A04-A057-DD6F2B5838A8}" vid="{D048F3E2-497B-4D75-8BCB-3DA3118266B6}"/>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 Tech Agency _ by Slidesgo" id="{F5A60D6D-8727-4A04-A057-DD6F2B5838A8}" vid="{96995424-DDF7-437A-A177-69D464423E7F}"/>
    </a:ext>
  </a:extLst>
</a:theme>
</file>

<file path=ppt/theme/theme3.xml><?xml version="1.0" encoding="utf-8"?>
<a:theme xmlns:a="http://schemas.openxmlformats.org/drawingml/2006/main" name="1_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 Tech Agency _ by Slidesgo" id="{F5A60D6D-8727-4A04-A057-DD6F2B5838A8}" vid="{D048F3E2-497B-4D75-8BCB-3DA3118266B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Tech Agency _ by Slidesgo</Template>
  <TotalTime>1740</TotalTime>
  <Words>907</Words>
  <Application>Microsoft Office PowerPoint</Application>
  <PresentationFormat>Widescreen</PresentationFormat>
  <Paragraphs>89</Paragraphs>
  <Slides>20</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20</vt:i4>
      </vt:variant>
    </vt:vector>
  </HeadingPairs>
  <TitlesOfParts>
    <vt:vector size="35" baseType="lpstr">
      <vt:lpstr>Advent Pro Light</vt:lpstr>
      <vt:lpstr>Anton</vt:lpstr>
      <vt:lpstr>Arial</vt:lpstr>
      <vt:lpstr>Calibri</vt:lpstr>
      <vt:lpstr>Fira Sans Condensed</vt:lpstr>
      <vt:lpstr>Fira Sans Condensed Light</vt:lpstr>
      <vt:lpstr>Josefin Slab</vt:lpstr>
      <vt:lpstr>Proxima Nova</vt:lpstr>
      <vt:lpstr>Proxima Nova Semibold</vt:lpstr>
      <vt:lpstr>Rajdhani</vt:lpstr>
      <vt:lpstr>Times New Roman</vt:lpstr>
      <vt:lpstr>Wingdings</vt:lpstr>
      <vt:lpstr>Ai Tech Agency by Slidesgo</vt:lpstr>
      <vt:lpstr>Slidesgo Final Pages</vt:lpstr>
      <vt:lpstr>1_Ai Tech Agency by Slidesgo</vt:lpstr>
      <vt:lpstr>PowerPoint Presentation</vt:lpstr>
      <vt:lpstr>OUTLINE </vt:lpstr>
      <vt:lpstr>INFORMATION ABOUT GIS KONSULT LIMITED</vt:lpstr>
      <vt:lpstr>WHAT THEY DO</vt:lpstr>
      <vt:lpstr>PROJECTS UNDERTAKEN/ ENGAGED IN AND SKILLS ACQUIRED</vt:lpstr>
      <vt:lpstr>GENERATING STREAM NETWORK AND WATERSHED OF ONDO STATE     </vt:lpstr>
      <vt:lpstr>PowerPoint Presentation</vt:lpstr>
      <vt:lpstr>Ondo State is a state in southwestern Nigeria. It was created on 3rd of February 1976 from the former Western State.[4] It borders Ekiti State to the north, Kogi State to the northeast, Edo State to the east, Delta State to the southeast, Ogun State to the southwest, Osun State to the northwest, and the Atlantic Ocean to the south.[5] The state's capital is Akure,</vt:lpstr>
      <vt:lpstr>PowerPoint Presentation</vt:lpstr>
      <vt:lpstr>PowerPoint Presentation</vt:lpstr>
      <vt:lpstr>PowerPoint Presentation</vt:lpstr>
      <vt:lpstr>PowerPoint Presentation</vt:lpstr>
      <vt:lpstr>PowerPoint Presentation</vt:lpstr>
      <vt:lpstr>Identifying the pour point using the stream order information derived from the stream network,  then using this pour point information for delineating watersheds</vt:lpstr>
      <vt:lpstr>PowerPoint Presentation</vt:lpstr>
      <vt:lpstr>PowerPoint Presentation</vt:lpstr>
      <vt:lpstr>CONCLUSION</vt:lpstr>
      <vt:lpstr>CHALLENGES FACED</vt:lpstr>
      <vt:lpstr>RECOMMENDATION</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OPE</cp:lastModifiedBy>
  <cp:revision>263</cp:revision>
  <dcterms:created xsi:type="dcterms:W3CDTF">2021-11-20T08:54:48Z</dcterms:created>
  <dcterms:modified xsi:type="dcterms:W3CDTF">2023-07-03T22:09:58Z</dcterms:modified>
</cp:coreProperties>
</file>